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372" r:id="rId2"/>
    <p:sldId id="355" r:id="rId3"/>
    <p:sldId id="257" r:id="rId4"/>
    <p:sldId id="376" r:id="rId5"/>
    <p:sldId id="371" r:id="rId6"/>
    <p:sldId id="309" r:id="rId7"/>
    <p:sldId id="378" r:id="rId8"/>
    <p:sldId id="304" r:id="rId9"/>
    <p:sldId id="311" r:id="rId10"/>
    <p:sldId id="377" r:id="rId11"/>
    <p:sldId id="342" r:id="rId12"/>
    <p:sldId id="337" r:id="rId13"/>
    <p:sldId id="346" r:id="rId14"/>
    <p:sldId id="334" r:id="rId15"/>
    <p:sldId id="349" r:id="rId16"/>
    <p:sldId id="268" r:id="rId17"/>
    <p:sldId id="284" r:id="rId18"/>
    <p:sldId id="329" r:id="rId19"/>
    <p:sldId id="374" r:id="rId20"/>
    <p:sldId id="289" r:id="rId21"/>
    <p:sldId id="354" r:id="rId22"/>
    <p:sldId id="356" r:id="rId23"/>
    <p:sldId id="290" r:id="rId24"/>
    <p:sldId id="358" r:id="rId25"/>
    <p:sldId id="330" r:id="rId26"/>
    <p:sldId id="359" r:id="rId27"/>
    <p:sldId id="360" r:id="rId28"/>
    <p:sldId id="340" r:id="rId29"/>
    <p:sldId id="361" r:id="rId30"/>
    <p:sldId id="341" r:id="rId31"/>
    <p:sldId id="362" r:id="rId32"/>
    <p:sldId id="331" r:id="rId33"/>
    <p:sldId id="375" r:id="rId34"/>
    <p:sldId id="368" r:id="rId35"/>
    <p:sldId id="364" r:id="rId36"/>
    <p:sldId id="365" r:id="rId37"/>
    <p:sldId id="366" r:id="rId38"/>
    <p:sldId id="367" r:id="rId39"/>
    <p:sldId id="271" r:id="rId40"/>
    <p:sldId id="369" r:id="rId41"/>
    <p:sldId id="269" r:id="rId42"/>
    <p:sldId id="370" r:id="rId43"/>
    <p:sldId id="318" r:id="rId44"/>
    <p:sldId id="298" r:id="rId45"/>
    <p:sldId id="299" r:id="rId46"/>
    <p:sldId id="301" r:id="rId47"/>
    <p:sldId id="317" r:id="rId48"/>
    <p:sldId id="353" r:id="rId49"/>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mira Sweeney" initials="PS" lastIdx="28" clrIdx="0">
    <p:extLst>
      <p:ext uri="{19B8F6BF-5375-455C-9EA6-DF929625EA0E}">
        <p15:presenceInfo xmlns:p15="http://schemas.microsoft.com/office/powerpoint/2012/main" userId="S-1-5-21-3760169030-3648820465-1262842610-4668" providerId="AD"/>
      </p:ext>
    </p:extLst>
  </p:cmAuthor>
  <p:cmAuthor id="2" name="Sarin Rozental" initials="SR" lastIdx="5" clrIdx="1">
    <p:extLst>
      <p:ext uri="{19B8F6BF-5375-455C-9EA6-DF929625EA0E}">
        <p15:presenceInfo xmlns:p15="http://schemas.microsoft.com/office/powerpoint/2012/main" userId="S-1-5-21-3760169030-3648820465-1262842610-4206" providerId="AD"/>
      </p:ext>
    </p:extLst>
  </p:cmAuthor>
  <p:cmAuthor id="3" name="Morag McKay" initials="MM" lastIdx="4" clrIdx="2">
    <p:extLst>
      <p:ext uri="{19B8F6BF-5375-455C-9EA6-DF929625EA0E}">
        <p15:presenceInfo xmlns:p15="http://schemas.microsoft.com/office/powerpoint/2012/main" userId="S-1-5-21-3760169030-3648820465-1262842610-1585" providerId="AD"/>
      </p:ext>
    </p:extLst>
  </p:cmAuthor>
  <p:cmAuthor id="4" name="Rhonda Livingstone" initials="RL" lastIdx="1" clrIdx="3">
    <p:extLst>
      <p:ext uri="{19B8F6BF-5375-455C-9EA6-DF929625EA0E}">
        <p15:presenceInfo xmlns:p15="http://schemas.microsoft.com/office/powerpoint/2012/main" userId="S-1-5-21-3760169030-3648820465-1262842610-14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C00"/>
    <a:srgbClr val="0076AB"/>
    <a:srgbClr val="58300D"/>
    <a:srgbClr val="1F497D"/>
    <a:srgbClr val="1595D3"/>
    <a:srgbClr val="E2178F"/>
    <a:srgbClr val="FAA21B"/>
    <a:srgbClr val="ABD25F"/>
    <a:srgbClr val="E991A5"/>
    <a:srgbClr val="43B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33302F-B112-467C-9889-36B620130C57}" v="1" dt="2021-11-02T02:35:51.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2" autoAdjust="0"/>
    <p:restoredTop sz="94650" autoAdjust="0"/>
  </p:normalViewPr>
  <p:slideViewPr>
    <p:cSldViewPr snapToGrid="0">
      <p:cViewPr varScale="1">
        <p:scale>
          <a:sx n="119" d="100"/>
          <a:sy n="119" d="100"/>
        </p:scale>
        <p:origin x="96" y="192"/>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11D843-82CF-40AF-9E25-406752FD6FD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AU"/>
        </a:p>
      </dgm:t>
    </dgm:pt>
    <dgm:pt modelId="{1DD24ADA-E445-4EF3-ACB5-20B9C69BBFDF}">
      <dgm:prSet phldrT="[Text]" custT="1"/>
      <dgm:spPr>
        <a:xfrm>
          <a:off x="1901803" y="655"/>
          <a:ext cx="975403" cy="975403"/>
        </a:xfrm>
        <a:noFill/>
        <a:ln w="34925" cap="flat" cmpd="sng" algn="ctr">
          <a:solidFill>
            <a:srgbClr val="0076AB"/>
          </a:solidFill>
          <a:prstDash val="solid"/>
          <a:miter lim="800000"/>
        </a:ln>
        <a:effectLst/>
      </dgm:spPr>
      <dgm:t>
        <a:bodyPr/>
        <a:lstStyle/>
        <a:p>
          <a:pPr algn="ctr"/>
          <a:r>
            <a:rPr lang="en-AU" sz="1100" b="1" dirty="0">
              <a:solidFill>
                <a:schemeClr val="tx1"/>
              </a:solidFill>
              <a:latin typeface="Calibri" panose="020F0502020204030204"/>
              <a:ea typeface="+mn-ea"/>
              <a:cs typeface="+mn-cs"/>
            </a:rPr>
            <a:t>1. SERVICE PHILOSOPHY</a:t>
          </a:r>
        </a:p>
      </dgm:t>
    </dgm:pt>
    <dgm:pt modelId="{93285B8A-AE7D-47F6-89BB-4BA49B301E1C}" type="parTrans" cxnId="{93CC438D-59AE-402B-A8BC-53BD3BB6C73A}">
      <dgm:prSet/>
      <dgm:spPr/>
      <dgm:t>
        <a:bodyPr/>
        <a:lstStyle/>
        <a:p>
          <a:pPr algn="ctr"/>
          <a:endParaRPr lang="en-AU"/>
        </a:p>
      </dgm:t>
    </dgm:pt>
    <dgm:pt modelId="{24332FB3-64D5-49CC-876C-F4A3A352B662}" type="sibTrans" cxnId="{93CC438D-59AE-402B-A8BC-53BD3BB6C73A}">
      <dgm:prSet/>
      <dgm:spPr>
        <a:xfrm rot="2160000">
          <a:off x="2846248" y="749596"/>
          <a:ext cx="258748" cy="329198"/>
        </a:xfrm>
        <a:solidFill>
          <a:schemeClr val="bg2">
            <a:lumMod val="75000"/>
          </a:schemeClr>
        </a:solidFill>
        <a:ln>
          <a:noFill/>
        </a:ln>
        <a:effectLst/>
      </dgm:spPr>
      <dgm:t>
        <a:bodyPr/>
        <a:lstStyle/>
        <a:p>
          <a:pPr algn="ctr"/>
          <a:endParaRPr lang="en-AU" dirty="0">
            <a:solidFill>
              <a:sysClr val="window" lastClr="FFFFFF"/>
            </a:solidFill>
            <a:latin typeface="Calibri" panose="020F0502020204030204"/>
            <a:ea typeface="+mn-ea"/>
            <a:cs typeface="+mn-cs"/>
          </a:endParaRPr>
        </a:p>
      </dgm:t>
    </dgm:pt>
    <dgm:pt modelId="{C5D7E6C7-E76A-42D8-9D1C-B3BBE5309235}">
      <dgm:prSet phldrT="[Text]" custT="1"/>
      <dgm:spPr>
        <a:noFill/>
        <a:ln w="34925" cap="flat" cmpd="sng" algn="ctr">
          <a:solidFill>
            <a:srgbClr val="0076AB"/>
          </a:solidFill>
          <a:prstDash val="solid"/>
          <a:miter lim="800000"/>
        </a:ln>
        <a:effectLst/>
      </dgm:spPr>
      <dgm:t>
        <a:bodyPr spcFirstLastPara="0" vert="horz" wrap="square" lIns="13970" tIns="13970" rIns="13970" bIns="13970" numCol="1" spcCol="1270" anchor="ctr" anchorCtr="0"/>
        <a:lstStyle/>
        <a:p>
          <a:pPr marL="0" lvl="0" indent="0" algn="ctr" defTabSz="488950">
            <a:lnSpc>
              <a:spcPct val="90000"/>
            </a:lnSpc>
            <a:spcBef>
              <a:spcPct val="0"/>
            </a:spcBef>
            <a:spcAft>
              <a:spcPct val="35000"/>
            </a:spcAft>
            <a:buNone/>
          </a:pPr>
          <a:r>
            <a:rPr lang="en-AU" sz="1100" b="1" kern="1200" dirty="0">
              <a:solidFill>
                <a:schemeClr val="tx1"/>
              </a:solidFill>
              <a:latin typeface="Calibri" panose="020F0502020204030204"/>
              <a:ea typeface="+mn-ea"/>
              <a:cs typeface="+mn-cs"/>
            </a:rPr>
            <a:t>2. SELF-ASSESS</a:t>
          </a:r>
        </a:p>
      </dgm:t>
    </dgm:pt>
    <dgm:pt modelId="{C95A8771-C1D3-4A78-829B-129DD4CB9E10}" type="parTrans" cxnId="{46CEC73C-7845-4623-8E8C-B0F6DE0B1A9F}">
      <dgm:prSet/>
      <dgm:spPr/>
      <dgm:t>
        <a:bodyPr/>
        <a:lstStyle/>
        <a:p>
          <a:pPr algn="ctr"/>
          <a:endParaRPr lang="en-AU"/>
        </a:p>
      </dgm:t>
    </dgm:pt>
    <dgm:pt modelId="{695BC45F-A164-4A66-A068-DE6DDF3ECB7B}" type="sibTrans" cxnId="{46CEC73C-7845-4623-8E8C-B0F6DE0B1A9F}">
      <dgm:prSet/>
      <dgm:spPr>
        <a:xfrm rot="6480000">
          <a:off x="3220337" y="1873067"/>
          <a:ext cx="258748" cy="329198"/>
        </a:xfrm>
        <a:solidFill>
          <a:schemeClr val="bg2">
            <a:lumMod val="75000"/>
          </a:schemeClr>
        </a:solidFill>
        <a:ln>
          <a:noFill/>
        </a:ln>
        <a:effectLst/>
      </dgm:spPr>
      <dgm:t>
        <a:bodyPr/>
        <a:lstStyle/>
        <a:p>
          <a:pPr algn="ctr"/>
          <a:endParaRPr lang="en-AU" dirty="0">
            <a:solidFill>
              <a:sysClr val="window" lastClr="FFFFFF"/>
            </a:solidFill>
            <a:latin typeface="Calibri" panose="020F0502020204030204"/>
            <a:ea typeface="+mn-ea"/>
            <a:cs typeface="+mn-cs"/>
          </a:endParaRPr>
        </a:p>
      </dgm:t>
    </dgm:pt>
    <dgm:pt modelId="{B94AF714-F419-4C58-8361-D46CACABB619}">
      <dgm:prSet phldrT="[Text]" custT="1"/>
      <dgm:spPr>
        <a:noFill/>
        <a:ln w="34925" cap="flat" cmpd="sng" algn="ctr">
          <a:solidFill>
            <a:srgbClr val="0076AB"/>
          </a:solidFill>
          <a:prstDash val="solid"/>
          <a:miter lim="800000"/>
        </a:ln>
        <a:effectLst/>
      </dgm:spPr>
      <dgm:t>
        <a:bodyPr spcFirstLastPara="0" vert="horz" wrap="square" lIns="13970" tIns="13970" rIns="13970" bIns="13970" numCol="1" spcCol="1270" anchor="ctr" anchorCtr="0"/>
        <a:lstStyle/>
        <a:p>
          <a:pPr marL="0" lvl="0" indent="0" algn="ctr" defTabSz="488950">
            <a:lnSpc>
              <a:spcPct val="90000"/>
            </a:lnSpc>
            <a:spcBef>
              <a:spcPct val="0"/>
            </a:spcBef>
            <a:spcAft>
              <a:spcPct val="35000"/>
            </a:spcAft>
            <a:buNone/>
          </a:pPr>
          <a:r>
            <a:rPr lang="en-AU" sz="1100" b="1" kern="1200" dirty="0">
              <a:solidFill>
                <a:schemeClr val="tx1"/>
              </a:solidFill>
              <a:latin typeface="Calibri" panose="020F0502020204030204"/>
              <a:ea typeface="+mn-ea"/>
              <a:cs typeface="+mn-cs"/>
            </a:rPr>
            <a:t>3. IDENTIFY STRENGTHS &amp; AREAS FOR IMPROVEMENT</a:t>
          </a:r>
        </a:p>
      </dgm:t>
    </dgm:pt>
    <dgm:pt modelId="{8E9694F1-A7FD-4785-A9C5-2323FADBB372}" type="parTrans" cxnId="{DB792AF9-053B-4A88-9469-AE85955B17E5}">
      <dgm:prSet/>
      <dgm:spPr/>
      <dgm:t>
        <a:bodyPr/>
        <a:lstStyle/>
        <a:p>
          <a:pPr algn="ctr"/>
          <a:endParaRPr lang="en-AU"/>
        </a:p>
      </dgm:t>
    </dgm:pt>
    <dgm:pt modelId="{EC57422E-1F38-45E4-8CEF-81CA365162F2}" type="sibTrans" cxnId="{DB792AF9-053B-4A88-9469-AE85955B17E5}">
      <dgm:prSet/>
      <dgm:spPr>
        <a:xfrm rot="10800000">
          <a:off x="2267453" y="2576018"/>
          <a:ext cx="258748" cy="329198"/>
        </a:xfrm>
        <a:solidFill>
          <a:schemeClr val="bg2">
            <a:lumMod val="75000"/>
          </a:schemeClr>
        </a:solidFill>
        <a:ln>
          <a:noFill/>
        </a:ln>
        <a:effectLst/>
      </dgm:spPr>
      <dgm:t>
        <a:bodyPr/>
        <a:lstStyle/>
        <a:p>
          <a:pPr algn="ctr"/>
          <a:endParaRPr lang="en-AU" dirty="0">
            <a:solidFill>
              <a:sysClr val="window" lastClr="FFFFFF"/>
            </a:solidFill>
            <a:latin typeface="Calibri" panose="020F0502020204030204"/>
            <a:ea typeface="+mn-ea"/>
            <a:cs typeface="+mn-cs"/>
          </a:endParaRPr>
        </a:p>
      </dgm:t>
    </dgm:pt>
    <dgm:pt modelId="{E6E2A488-2CD9-4FDE-9491-0962D100E0C8}">
      <dgm:prSet phldrT="[Text]" custT="1"/>
      <dgm:spPr>
        <a:noFill/>
        <a:ln w="34925" cap="flat" cmpd="sng" algn="ctr">
          <a:solidFill>
            <a:srgbClr val="0076AB"/>
          </a:solidFill>
          <a:prstDash val="solid"/>
          <a:miter lim="800000"/>
        </a:ln>
        <a:effectLst/>
      </dgm:spPr>
      <dgm:t>
        <a:bodyPr spcFirstLastPara="0" vert="horz" wrap="square" lIns="13970" tIns="13970" rIns="13970" bIns="13970" numCol="1" spcCol="1270" anchor="ctr" anchorCtr="0"/>
        <a:lstStyle/>
        <a:p>
          <a:pPr marL="0" lvl="0" indent="0" algn="ctr" defTabSz="488950">
            <a:lnSpc>
              <a:spcPct val="90000"/>
            </a:lnSpc>
            <a:spcBef>
              <a:spcPct val="0"/>
            </a:spcBef>
            <a:spcAft>
              <a:spcPct val="35000"/>
            </a:spcAft>
            <a:buNone/>
          </a:pPr>
          <a:r>
            <a:rPr lang="en-AU" sz="1100" b="1" kern="1200" dirty="0">
              <a:solidFill>
                <a:schemeClr val="tx1"/>
              </a:solidFill>
              <a:latin typeface="Calibri" panose="020F0502020204030204"/>
              <a:ea typeface="+mn-ea"/>
              <a:cs typeface="+mn-cs"/>
            </a:rPr>
            <a:t>4. QUALITY IMPROVEMENT PLANNING</a:t>
          </a:r>
        </a:p>
      </dgm:t>
    </dgm:pt>
    <dgm:pt modelId="{D5392CD9-74FA-4B79-926D-F96C92021F1A}" type="parTrans" cxnId="{0EB3C7C9-4B04-4E32-9E7C-2DFAA7170031}">
      <dgm:prSet/>
      <dgm:spPr/>
      <dgm:t>
        <a:bodyPr/>
        <a:lstStyle/>
        <a:p>
          <a:pPr algn="ctr"/>
          <a:endParaRPr lang="en-AU"/>
        </a:p>
      </dgm:t>
    </dgm:pt>
    <dgm:pt modelId="{FAA68F20-4388-4479-9F83-0C5BB6E63F1A}" type="sibTrans" cxnId="{0EB3C7C9-4B04-4E32-9E7C-2DFAA7170031}">
      <dgm:prSet/>
      <dgm:spPr>
        <a:xfrm rot="15120000">
          <a:off x="1304449" y="1886996"/>
          <a:ext cx="258748" cy="329198"/>
        </a:xfrm>
        <a:solidFill>
          <a:schemeClr val="bg2">
            <a:lumMod val="75000"/>
          </a:schemeClr>
        </a:solidFill>
        <a:ln>
          <a:noFill/>
        </a:ln>
        <a:effectLst/>
      </dgm:spPr>
      <dgm:t>
        <a:bodyPr/>
        <a:lstStyle/>
        <a:p>
          <a:pPr algn="ctr"/>
          <a:endParaRPr lang="en-AU" dirty="0">
            <a:solidFill>
              <a:sysClr val="window" lastClr="FFFFFF"/>
            </a:solidFill>
            <a:latin typeface="Calibri" panose="020F0502020204030204"/>
            <a:ea typeface="+mn-ea"/>
            <a:cs typeface="+mn-cs"/>
          </a:endParaRPr>
        </a:p>
      </dgm:t>
    </dgm:pt>
    <dgm:pt modelId="{6BEB1028-235A-4F42-8337-D062B8A452FB}">
      <dgm:prSet phldrT="[Text]" custT="1"/>
      <dgm:spPr>
        <a:noFill/>
        <a:ln w="34925" cap="flat" cmpd="sng" algn="ctr">
          <a:solidFill>
            <a:srgbClr val="0076AB"/>
          </a:solidFill>
          <a:prstDash val="solid"/>
          <a:miter lim="800000"/>
        </a:ln>
        <a:effectLst/>
      </dgm:spPr>
      <dgm:t>
        <a:bodyPr spcFirstLastPara="0" vert="horz" wrap="square" lIns="13970" tIns="13970" rIns="13970" bIns="13970" numCol="1" spcCol="1270" anchor="ctr" anchorCtr="0"/>
        <a:lstStyle/>
        <a:p>
          <a:pPr marL="0" lvl="0" indent="0" algn="ctr" defTabSz="488950">
            <a:lnSpc>
              <a:spcPct val="90000"/>
            </a:lnSpc>
            <a:spcBef>
              <a:spcPct val="0"/>
            </a:spcBef>
            <a:spcAft>
              <a:spcPct val="35000"/>
            </a:spcAft>
            <a:buNone/>
          </a:pPr>
          <a:r>
            <a:rPr lang="en-AU" sz="1100" b="1" kern="1200" dirty="0">
              <a:solidFill>
                <a:schemeClr val="tx1"/>
              </a:solidFill>
              <a:latin typeface="Calibri" panose="020F0502020204030204"/>
              <a:ea typeface="+mn-ea"/>
              <a:cs typeface="+mn-cs"/>
            </a:rPr>
            <a:t>5. REVIEW AND REFLECT</a:t>
          </a:r>
        </a:p>
      </dgm:t>
    </dgm:pt>
    <dgm:pt modelId="{77A5CD91-2830-452F-8149-89ACEFD03767}" type="parTrans" cxnId="{D2517C03-9CBE-4404-B2AA-979ED832E3BA}">
      <dgm:prSet/>
      <dgm:spPr/>
      <dgm:t>
        <a:bodyPr/>
        <a:lstStyle/>
        <a:p>
          <a:pPr algn="ctr"/>
          <a:endParaRPr lang="en-AU"/>
        </a:p>
      </dgm:t>
    </dgm:pt>
    <dgm:pt modelId="{F7889927-BEAA-4A32-9243-5B2EF3BB894E}" type="sibTrans" cxnId="{D2517C03-9CBE-4404-B2AA-979ED832E3BA}">
      <dgm:prSet/>
      <dgm:spPr>
        <a:xfrm rot="19440000">
          <a:off x="1662164" y="758205"/>
          <a:ext cx="258748" cy="329198"/>
        </a:xfrm>
        <a:solidFill>
          <a:schemeClr val="bg2">
            <a:lumMod val="75000"/>
          </a:schemeClr>
        </a:solidFill>
        <a:ln>
          <a:noFill/>
        </a:ln>
        <a:effectLst/>
      </dgm:spPr>
      <dgm:t>
        <a:bodyPr/>
        <a:lstStyle/>
        <a:p>
          <a:pPr algn="ctr"/>
          <a:endParaRPr lang="en-AU" dirty="0">
            <a:solidFill>
              <a:schemeClr val="tx1"/>
            </a:solidFill>
            <a:latin typeface="Calibri" panose="020F0502020204030204"/>
            <a:ea typeface="+mn-ea"/>
            <a:cs typeface="+mn-cs"/>
          </a:endParaRPr>
        </a:p>
      </dgm:t>
    </dgm:pt>
    <dgm:pt modelId="{370EAC4F-1067-44FB-A1A0-8BFE7DB27081}" type="pres">
      <dgm:prSet presAssocID="{8511D843-82CF-40AF-9E25-406752FD6FD2}" presName="cycle" presStyleCnt="0">
        <dgm:presLayoutVars>
          <dgm:dir/>
          <dgm:resizeHandles val="exact"/>
        </dgm:presLayoutVars>
      </dgm:prSet>
      <dgm:spPr/>
    </dgm:pt>
    <dgm:pt modelId="{7436D696-018D-4880-9489-BF789D545D17}" type="pres">
      <dgm:prSet presAssocID="{1DD24ADA-E445-4EF3-ACB5-20B9C69BBFDF}" presName="node" presStyleLbl="node1" presStyleIdx="0" presStyleCnt="5">
        <dgm:presLayoutVars>
          <dgm:bulletEnabled val="1"/>
        </dgm:presLayoutVars>
      </dgm:prSet>
      <dgm:spPr>
        <a:prstGeom prst="ellipse">
          <a:avLst/>
        </a:prstGeom>
      </dgm:spPr>
    </dgm:pt>
    <dgm:pt modelId="{EA30C0CB-6A8A-491D-B1DF-320CBB8779F5}" type="pres">
      <dgm:prSet presAssocID="{24332FB3-64D5-49CC-876C-F4A3A352B662}" presName="sibTrans" presStyleLbl="sibTrans2D1" presStyleIdx="0" presStyleCnt="5"/>
      <dgm:spPr>
        <a:prstGeom prst="rightArrow">
          <a:avLst>
            <a:gd name="adj1" fmla="val 60000"/>
            <a:gd name="adj2" fmla="val 50000"/>
          </a:avLst>
        </a:prstGeom>
      </dgm:spPr>
    </dgm:pt>
    <dgm:pt modelId="{338E5D3B-6F93-4014-B368-2F0A3AEE0F1F}" type="pres">
      <dgm:prSet presAssocID="{24332FB3-64D5-49CC-876C-F4A3A352B662}" presName="connectorText" presStyleLbl="sibTrans2D1" presStyleIdx="0" presStyleCnt="5"/>
      <dgm:spPr/>
    </dgm:pt>
    <dgm:pt modelId="{74C770C3-DB88-4220-91DA-EB8E0F9CCED6}" type="pres">
      <dgm:prSet presAssocID="{C5D7E6C7-E76A-42D8-9D1C-B3BBE5309235}" presName="node" presStyleLbl="node1" presStyleIdx="1" presStyleCnt="5" custScaleX="99237">
        <dgm:presLayoutVars>
          <dgm:bulletEnabled val="1"/>
        </dgm:presLayoutVars>
      </dgm:prSet>
      <dgm:spPr>
        <a:xfrm>
          <a:off x="4579726" y="1274625"/>
          <a:ext cx="1449289" cy="1460432"/>
        </a:xfrm>
        <a:prstGeom prst="ellipse">
          <a:avLst/>
        </a:prstGeom>
      </dgm:spPr>
    </dgm:pt>
    <dgm:pt modelId="{017FBC9E-5028-4176-89A0-98D6BEFFD00C}" type="pres">
      <dgm:prSet presAssocID="{695BC45F-A164-4A66-A068-DE6DDF3ECB7B}" presName="sibTrans" presStyleLbl="sibTrans2D1" presStyleIdx="1" presStyleCnt="5"/>
      <dgm:spPr>
        <a:prstGeom prst="rightArrow">
          <a:avLst>
            <a:gd name="adj1" fmla="val 60000"/>
            <a:gd name="adj2" fmla="val 50000"/>
          </a:avLst>
        </a:prstGeom>
      </dgm:spPr>
    </dgm:pt>
    <dgm:pt modelId="{75DA7553-3012-417F-8AC2-426010FEB196}" type="pres">
      <dgm:prSet presAssocID="{695BC45F-A164-4A66-A068-DE6DDF3ECB7B}" presName="connectorText" presStyleLbl="sibTrans2D1" presStyleIdx="1" presStyleCnt="5"/>
      <dgm:spPr/>
    </dgm:pt>
    <dgm:pt modelId="{8AD0B715-66C8-4BF8-97A2-C7DB93969A6B}" type="pres">
      <dgm:prSet presAssocID="{B94AF714-F419-4C58-8361-D46CACABB619}" presName="node" presStyleLbl="node1" presStyleIdx="2" presStyleCnt="5">
        <dgm:presLayoutVars>
          <dgm:bulletEnabled val="1"/>
        </dgm:presLayoutVars>
      </dgm:prSet>
      <dgm:spPr>
        <a:xfrm>
          <a:off x="3896354" y="3360678"/>
          <a:ext cx="1460432" cy="1460432"/>
        </a:xfrm>
        <a:prstGeom prst="ellipse">
          <a:avLst/>
        </a:prstGeom>
      </dgm:spPr>
    </dgm:pt>
    <dgm:pt modelId="{1396037E-F3CE-4ED7-8432-8269B4429DE5}" type="pres">
      <dgm:prSet presAssocID="{EC57422E-1F38-45E4-8CEF-81CA365162F2}" presName="sibTrans" presStyleLbl="sibTrans2D1" presStyleIdx="2" presStyleCnt="5"/>
      <dgm:spPr>
        <a:prstGeom prst="rightArrow">
          <a:avLst>
            <a:gd name="adj1" fmla="val 60000"/>
            <a:gd name="adj2" fmla="val 50000"/>
          </a:avLst>
        </a:prstGeom>
      </dgm:spPr>
    </dgm:pt>
    <dgm:pt modelId="{8D484D1E-D358-4466-84AB-9C188187D949}" type="pres">
      <dgm:prSet presAssocID="{EC57422E-1F38-45E4-8CEF-81CA365162F2}" presName="connectorText" presStyleLbl="sibTrans2D1" presStyleIdx="2" presStyleCnt="5"/>
      <dgm:spPr/>
    </dgm:pt>
    <dgm:pt modelId="{D7739952-34B4-44E9-9927-379B6B96D3FC}" type="pres">
      <dgm:prSet presAssocID="{E6E2A488-2CD9-4FDE-9491-0962D100E0C8}" presName="node" presStyleLbl="node1" presStyleIdx="3" presStyleCnt="5" custScaleX="103593" custScaleY="104081">
        <dgm:presLayoutVars>
          <dgm:bulletEnabled val="1"/>
        </dgm:presLayoutVars>
      </dgm:prSet>
      <dgm:spPr>
        <a:xfrm>
          <a:off x="1676711" y="3330878"/>
          <a:ext cx="1512905" cy="1520032"/>
        </a:xfrm>
        <a:prstGeom prst="ellipse">
          <a:avLst/>
        </a:prstGeom>
      </dgm:spPr>
    </dgm:pt>
    <dgm:pt modelId="{6388F049-DF69-4DDA-8D55-8877F5AFD2D2}" type="pres">
      <dgm:prSet presAssocID="{FAA68F20-4388-4479-9F83-0C5BB6E63F1A}" presName="sibTrans" presStyleLbl="sibTrans2D1" presStyleIdx="3" presStyleCnt="5"/>
      <dgm:spPr>
        <a:prstGeom prst="rightArrow">
          <a:avLst>
            <a:gd name="adj1" fmla="val 60000"/>
            <a:gd name="adj2" fmla="val 50000"/>
          </a:avLst>
        </a:prstGeom>
      </dgm:spPr>
    </dgm:pt>
    <dgm:pt modelId="{C4FB376E-651C-46C8-8D92-50FD384BD15F}" type="pres">
      <dgm:prSet presAssocID="{FAA68F20-4388-4479-9F83-0C5BB6E63F1A}" presName="connectorText" presStyleLbl="sibTrans2D1" presStyleIdx="3" presStyleCnt="5"/>
      <dgm:spPr/>
    </dgm:pt>
    <dgm:pt modelId="{BDE1A723-AC9E-4070-92D5-7548284CDA9A}" type="pres">
      <dgm:prSet presAssocID="{6BEB1028-235A-4F42-8337-D062B8A452FB}" presName="node" presStyleLbl="node1" presStyleIdx="4" presStyleCnt="5">
        <dgm:presLayoutVars>
          <dgm:bulletEnabled val="1"/>
        </dgm:presLayoutVars>
      </dgm:prSet>
      <dgm:spPr>
        <a:xfrm>
          <a:off x="1025147" y="1274625"/>
          <a:ext cx="1460432" cy="1460432"/>
        </a:xfrm>
        <a:prstGeom prst="ellipse">
          <a:avLst/>
        </a:prstGeom>
      </dgm:spPr>
    </dgm:pt>
    <dgm:pt modelId="{44559DBE-E7B9-4C61-8425-DA12BC6E509B}" type="pres">
      <dgm:prSet presAssocID="{F7889927-BEAA-4A32-9243-5B2EF3BB894E}" presName="sibTrans" presStyleLbl="sibTrans2D1" presStyleIdx="4" presStyleCnt="5"/>
      <dgm:spPr>
        <a:prstGeom prst="rightArrow">
          <a:avLst>
            <a:gd name="adj1" fmla="val 60000"/>
            <a:gd name="adj2" fmla="val 50000"/>
          </a:avLst>
        </a:prstGeom>
      </dgm:spPr>
    </dgm:pt>
    <dgm:pt modelId="{CE144B44-CD91-400C-9FF0-15EC3F2773C2}" type="pres">
      <dgm:prSet presAssocID="{F7889927-BEAA-4A32-9243-5B2EF3BB894E}" presName="connectorText" presStyleLbl="sibTrans2D1" presStyleIdx="4" presStyleCnt="5"/>
      <dgm:spPr/>
    </dgm:pt>
  </dgm:ptLst>
  <dgm:cxnLst>
    <dgm:cxn modelId="{D2517C03-9CBE-4404-B2AA-979ED832E3BA}" srcId="{8511D843-82CF-40AF-9E25-406752FD6FD2}" destId="{6BEB1028-235A-4F42-8337-D062B8A452FB}" srcOrd="4" destOrd="0" parTransId="{77A5CD91-2830-452F-8149-89ACEFD03767}" sibTransId="{F7889927-BEAA-4A32-9243-5B2EF3BB894E}"/>
    <dgm:cxn modelId="{4971ED0A-A660-4028-9055-6171A9B2A9B4}" type="presOf" srcId="{1DD24ADA-E445-4EF3-ACB5-20B9C69BBFDF}" destId="{7436D696-018D-4880-9489-BF789D545D17}" srcOrd="0" destOrd="0" presId="urn:microsoft.com/office/officeart/2005/8/layout/cycle2"/>
    <dgm:cxn modelId="{5ACAB01E-0255-4591-AC97-D0A6A355CBC0}" type="presOf" srcId="{B94AF714-F419-4C58-8361-D46CACABB619}" destId="{8AD0B715-66C8-4BF8-97A2-C7DB93969A6B}" srcOrd="0" destOrd="0" presId="urn:microsoft.com/office/officeart/2005/8/layout/cycle2"/>
    <dgm:cxn modelId="{75D5E320-3C0E-4E61-87B6-B9553EF80EB0}" type="presOf" srcId="{695BC45F-A164-4A66-A068-DE6DDF3ECB7B}" destId="{017FBC9E-5028-4176-89A0-98D6BEFFD00C}" srcOrd="0" destOrd="0" presId="urn:microsoft.com/office/officeart/2005/8/layout/cycle2"/>
    <dgm:cxn modelId="{4D38DF35-3D26-4A30-9093-E7CA5B71F18D}" type="presOf" srcId="{24332FB3-64D5-49CC-876C-F4A3A352B662}" destId="{338E5D3B-6F93-4014-B368-2F0A3AEE0F1F}" srcOrd="1" destOrd="0" presId="urn:microsoft.com/office/officeart/2005/8/layout/cycle2"/>
    <dgm:cxn modelId="{46CEC73C-7845-4623-8E8C-B0F6DE0B1A9F}" srcId="{8511D843-82CF-40AF-9E25-406752FD6FD2}" destId="{C5D7E6C7-E76A-42D8-9D1C-B3BBE5309235}" srcOrd="1" destOrd="0" parTransId="{C95A8771-C1D3-4A78-829B-129DD4CB9E10}" sibTransId="{695BC45F-A164-4A66-A068-DE6DDF3ECB7B}"/>
    <dgm:cxn modelId="{02596A42-9B9A-4982-8904-00C479F8AFD0}" type="presOf" srcId="{FAA68F20-4388-4479-9F83-0C5BB6E63F1A}" destId="{6388F049-DF69-4DDA-8D55-8877F5AFD2D2}" srcOrd="0" destOrd="0" presId="urn:microsoft.com/office/officeart/2005/8/layout/cycle2"/>
    <dgm:cxn modelId="{35DC6363-C8E9-415E-AF3A-92DC3EE69CA1}" type="presOf" srcId="{EC57422E-1F38-45E4-8CEF-81CA365162F2}" destId="{8D484D1E-D358-4466-84AB-9C188187D949}" srcOrd="1" destOrd="0" presId="urn:microsoft.com/office/officeart/2005/8/layout/cycle2"/>
    <dgm:cxn modelId="{BFFFE14A-8673-44DE-8E8A-E8A46E20C17C}" type="presOf" srcId="{6BEB1028-235A-4F42-8337-D062B8A452FB}" destId="{BDE1A723-AC9E-4070-92D5-7548284CDA9A}" srcOrd="0" destOrd="0" presId="urn:microsoft.com/office/officeart/2005/8/layout/cycle2"/>
    <dgm:cxn modelId="{9972A750-9715-4C9E-B846-FAD25905C3DC}" type="presOf" srcId="{24332FB3-64D5-49CC-876C-F4A3A352B662}" destId="{EA30C0CB-6A8A-491D-B1DF-320CBB8779F5}" srcOrd="0" destOrd="0" presId="urn:microsoft.com/office/officeart/2005/8/layout/cycle2"/>
    <dgm:cxn modelId="{AB9BC77A-1D13-4C3B-8B73-297A3BE09732}" type="presOf" srcId="{FAA68F20-4388-4479-9F83-0C5BB6E63F1A}" destId="{C4FB376E-651C-46C8-8D92-50FD384BD15F}" srcOrd="1" destOrd="0" presId="urn:microsoft.com/office/officeart/2005/8/layout/cycle2"/>
    <dgm:cxn modelId="{93CC438D-59AE-402B-A8BC-53BD3BB6C73A}" srcId="{8511D843-82CF-40AF-9E25-406752FD6FD2}" destId="{1DD24ADA-E445-4EF3-ACB5-20B9C69BBFDF}" srcOrd="0" destOrd="0" parTransId="{93285B8A-AE7D-47F6-89BB-4BA49B301E1C}" sibTransId="{24332FB3-64D5-49CC-876C-F4A3A352B662}"/>
    <dgm:cxn modelId="{300A6095-8A82-4D0F-9E26-1E38AA0BBF7A}" type="presOf" srcId="{F7889927-BEAA-4A32-9243-5B2EF3BB894E}" destId="{44559DBE-E7B9-4C61-8425-DA12BC6E509B}" srcOrd="0" destOrd="0" presId="urn:microsoft.com/office/officeart/2005/8/layout/cycle2"/>
    <dgm:cxn modelId="{425DDB9D-93C2-4509-B31C-9B3FDBAAE364}" type="presOf" srcId="{EC57422E-1F38-45E4-8CEF-81CA365162F2}" destId="{1396037E-F3CE-4ED7-8432-8269B4429DE5}" srcOrd="0" destOrd="0" presId="urn:microsoft.com/office/officeart/2005/8/layout/cycle2"/>
    <dgm:cxn modelId="{90239EB5-5ACC-4EDA-8335-AEA3F0A5FA80}" type="presOf" srcId="{E6E2A488-2CD9-4FDE-9491-0962D100E0C8}" destId="{D7739952-34B4-44E9-9927-379B6B96D3FC}" srcOrd="0" destOrd="0" presId="urn:microsoft.com/office/officeart/2005/8/layout/cycle2"/>
    <dgm:cxn modelId="{7AEA64C3-F245-414E-AB4F-EF55D6979183}" type="presOf" srcId="{695BC45F-A164-4A66-A068-DE6DDF3ECB7B}" destId="{75DA7553-3012-417F-8AC2-426010FEB196}" srcOrd="1" destOrd="0" presId="urn:microsoft.com/office/officeart/2005/8/layout/cycle2"/>
    <dgm:cxn modelId="{0EB3C7C9-4B04-4E32-9E7C-2DFAA7170031}" srcId="{8511D843-82CF-40AF-9E25-406752FD6FD2}" destId="{E6E2A488-2CD9-4FDE-9491-0962D100E0C8}" srcOrd="3" destOrd="0" parTransId="{D5392CD9-74FA-4B79-926D-F96C92021F1A}" sibTransId="{FAA68F20-4388-4479-9F83-0C5BB6E63F1A}"/>
    <dgm:cxn modelId="{CEA3FBD8-E65F-4245-8714-227B62036600}" type="presOf" srcId="{C5D7E6C7-E76A-42D8-9D1C-B3BBE5309235}" destId="{74C770C3-DB88-4220-91DA-EB8E0F9CCED6}" srcOrd="0" destOrd="0" presId="urn:microsoft.com/office/officeart/2005/8/layout/cycle2"/>
    <dgm:cxn modelId="{F05590DB-CA00-44CB-8CC8-013D526905E8}" type="presOf" srcId="{8511D843-82CF-40AF-9E25-406752FD6FD2}" destId="{370EAC4F-1067-44FB-A1A0-8BFE7DB27081}" srcOrd="0" destOrd="0" presId="urn:microsoft.com/office/officeart/2005/8/layout/cycle2"/>
    <dgm:cxn modelId="{DB792AF9-053B-4A88-9469-AE85955B17E5}" srcId="{8511D843-82CF-40AF-9E25-406752FD6FD2}" destId="{B94AF714-F419-4C58-8361-D46CACABB619}" srcOrd="2" destOrd="0" parTransId="{8E9694F1-A7FD-4785-A9C5-2323FADBB372}" sibTransId="{EC57422E-1F38-45E4-8CEF-81CA365162F2}"/>
    <dgm:cxn modelId="{D3DEE2FB-E448-4A24-98B0-81D1E1594936}" type="presOf" srcId="{F7889927-BEAA-4A32-9243-5B2EF3BB894E}" destId="{CE144B44-CD91-400C-9FF0-15EC3F2773C2}" srcOrd="1" destOrd="0" presId="urn:microsoft.com/office/officeart/2005/8/layout/cycle2"/>
    <dgm:cxn modelId="{A82206BE-DDE1-4725-9679-1AF35E4A7739}" type="presParOf" srcId="{370EAC4F-1067-44FB-A1A0-8BFE7DB27081}" destId="{7436D696-018D-4880-9489-BF789D545D17}" srcOrd="0" destOrd="0" presId="urn:microsoft.com/office/officeart/2005/8/layout/cycle2"/>
    <dgm:cxn modelId="{D1D3ACA2-281C-40E9-BC6D-A2CAD370474F}" type="presParOf" srcId="{370EAC4F-1067-44FB-A1A0-8BFE7DB27081}" destId="{EA30C0CB-6A8A-491D-B1DF-320CBB8779F5}" srcOrd="1" destOrd="0" presId="urn:microsoft.com/office/officeart/2005/8/layout/cycle2"/>
    <dgm:cxn modelId="{39852685-C2B3-484F-94AC-2F4B49B199D7}" type="presParOf" srcId="{EA30C0CB-6A8A-491D-B1DF-320CBB8779F5}" destId="{338E5D3B-6F93-4014-B368-2F0A3AEE0F1F}" srcOrd="0" destOrd="0" presId="urn:microsoft.com/office/officeart/2005/8/layout/cycle2"/>
    <dgm:cxn modelId="{C880D957-362B-429B-BCC3-37EEC3324994}" type="presParOf" srcId="{370EAC4F-1067-44FB-A1A0-8BFE7DB27081}" destId="{74C770C3-DB88-4220-91DA-EB8E0F9CCED6}" srcOrd="2" destOrd="0" presId="urn:microsoft.com/office/officeart/2005/8/layout/cycle2"/>
    <dgm:cxn modelId="{98AD6D0E-F88E-4980-A7A9-8F8929358103}" type="presParOf" srcId="{370EAC4F-1067-44FB-A1A0-8BFE7DB27081}" destId="{017FBC9E-5028-4176-89A0-98D6BEFFD00C}" srcOrd="3" destOrd="0" presId="urn:microsoft.com/office/officeart/2005/8/layout/cycle2"/>
    <dgm:cxn modelId="{12B32625-DDF5-4B30-A8E8-3D6D3B702D35}" type="presParOf" srcId="{017FBC9E-5028-4176-89A0-98D6BEFFD00C}" destId="{75DA7553-3012-417F-8AC2-426010FEB196}" srcOrd="0" destOrd="0" presId="urn:microsoft.com/office/officeart/2005/8/layout/cycle2"/>
    <dgm:cxn modelId="{A1F0B6B4-BBB5-49DE-AD74-937CD2C4F49A}" type="presParOf" srcId="{370EAC4F-1067-44FB-A1A0-8BFE7DB27081}" destId="{8AD0B715-66C8-4BF8-97A2-C7DB93969A6B}" srcOrd="4" destOrd="0" presId="urn:microsoft.com/office/officeart/2005/8/layout/cycle2"/>
    <dgm:cxn modelId="{B903DF25-368D-4D81-AFEA-12C1FFF22199}" type="presParOf" srcId="{370EAC4F-1067-44FB-A1A0-8BFE7DB27081}" destId="{1396037E-F3CE-4ED7-8432-8269B4429DE5}" srcOrd="5" destOrd="0" presId="urn:microsoft.com/office/officeart/2005/8/layout/cycle2"/>
    <dgm:cxn modelId="{662FFD46-45FE-46C4-A6EF-AACE166BB306}" type="presParOf" srcId="{1396037E-F3CE-4ED7-8432-8269B4429DE5}" destId="{8D484D1E-D358-4466-84AB-9C188187D949}" srcOrd="0" destOrd="0" presId="urn:microsoft.com/office/officeart/2005/8/layout/cycle2"/>
    <dgm:cxn modelId="{2D73F179-0773-4095-B94E-1C8649504A4F}" type="presParOf" srcId="{370EAC4F-1067-44FB-A1A0-8BFE7DB27081}" destId="{D7739952-34B4-44E9-9927-379B6B96D3FC}" srcOrd="6" destOrd="0" presId="urn:microsoft.com/office/officeart/2005/8/layout/cycle2"/>
    <dgm:cxn modelId="{E74BDD5E-D41D-4A79-8C3D-EB0F71D7684B}" type="presParOf" srcId="{370EAC4F-1067-44FB-A1A0-8BFE7DB27081}" destId="{6388F049-DF69-4DDA-8D55-8877F5AFD2D2}" srcOrd="7" destOrd="0" presId="urn:microsoft.com/office/officeart/2005/8/layout/cycle2"/>
    <dgm:cxn modelId="{824C6B55-C4AC-4103-AD73-EC97B509DB28}" type="presParOf" srcId="{6388F049-DF69-4DDA-8D55-8877F5AFD2D2}" destId="{C4FB376E-651C-46C8-8D92-50FD384BD15F}" srcOrd="0" destOrd="0" presId="urn:microsoft.com/office/officeart/2005/8/layout/cycle2"/>
    <dgm:cxn modelId="{253243E1-4C25-4D04-B127-C34AE91BF83A}" type="presParOf" srcId="{370EAC4F-1067-44FB-A1A0-8BFE7DB27081}" destId="{BDE1A723-AC9E-4070-92D5-7548284CDA9A}" srcOrd="8" destOrd="0" presId="urn:microsoft.com/office/officeart/2005/8/layout/cycle2"/>
    <dgm:cxn modelId="{EE8D6317-D32A-45FC-B0C6-5259AB319D1F}" type="presParOf" srcId="{370EAC4F-1067-44FB-A1A0-8BFE7DB27081}" destId="{44559DBE-E7B9-4C61-8425-DA12BC6E509B}" srcOrd="9" destOrd="0" presId="urn:microsoft.com/office/officeart/2005/8/layout/cycle2"/>
    <dgm:cxn modelId="{722EFEA4-F9E4-4FEA-99FF-E24437383DA8}" type="presParOf" srcId="{44559DBE-E7B9-4C61-8425-DA12BC6E509B}" destId="{CE144B44-CD91-400C-9FF0-15EC3F2773C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901F40-7760-4DA7-AEAB-B521D09A7B8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AU"/>
        </a:p>
      </dgm:t>
    </dgm:pt>
    <dgm:pt modelId="{8DBE773A-15AE-4869-BBEB-418DC5B36ACF}">
      <dgm:prSet phldrT="[Text]" custT="1"/>
      <dgm:spPr>
        <a:noFill/>
        <a:ln w="38100">
          <a:solidFill>
            <a:srgbClr val="FF6C00"/>
          </a:solidFill>
        </a:ln>
      </dgm:spPr>
      <dgm:t>
        <a:bodyPr/>
        <a:lstStyle/>
        <a:p>
          <a:r>
            <a:rPr lang="en-AU" sz="1100" b="1" dirty="0">
              <a:solidFill>
                <a:schemeClr val="tx1"/>
              </a:solidFill>
              <a:latin typeface="Calibri" panose="020F0502020204030204"/>
              <a:ea typeface="+mn-ea"/>
              <a:cs typeface="+mn-cs"/>
            </a:rPr>
            <a:t>1. SERVICE PHILOSOPHY</a:t>
          </a:r>
          <a:endParaRPr lang="en-AU" sz="1100" dirty="0">
            <a:solidFill>
              <a:schemeClr val="tx1"/>
            </a:solidFill>
          </a:endParaRPr>
        </a:p>
      </dgm:t>
    </dgm:pt>
    <dgm:pt modelId="{1E388165-8461-4839-A85F-D65D8BA4CF24}" type="parTrans" cxnId="{E38950BE-7C9E-4035-82DC-BBF21716FA58}">
      <dgm:prSet/>
      <dgm:spPr/>
      <dgm:t>
        <a:bodyPr/>
        <a:lstStyle/>
        <a:p>
          <a:endParaRPr lang="en-AU"/>
        </a:p>
      </dgm:t>
    </dgm:pt>
    <dgm:pt modelId="{D3393ACA-8843-411D-B7CA-70D22984901A}" type="sibTrans" cxnId="{E38950BE-7C9E-4035-82DC-BBF21716FA58}">
      <dgm:prSet/>
      <dgm:spPr>
        <a:solidFill>
          <a:schemeClr val="bg1">
            <a:lumMod val="75000"/>
          </a:schemeClr>
        </a:solidFill>
        <a:ln>
          <a:noFill/>
        </a:ln>
      </dgm:spPr>
      <dgm:t>
        <a:bodyPr/>
        <a:lstStyle/>
        <a:p>
          <a:endParaRPr lang="en-AU"/>
        </a:p>
      </dgm:t>
    </dgm:pt>
    <dgm:pt modelId="{3F1BC9F8-A701-4A20-88D0-3D1E5BC47472}">
      <dgm:prSet phldrT="[Text]" custT="1"/>
      <dgm:spPr>
        <a:noFill/>
        <a:ln w="38100" cap="flat" cmpd="sng" algn="ctr">
          <a:solidFill>
            <a:srgbClr val="FF6C00"/>
          </a:solidFill>
          <a:prstDash val="solid"/>
          <a:miter lim="800000"/>
        </a:ln>
        <a:effectLst/>
      </dgm:spPr>
      <dgm:t>
        <a:bodyPr spcFirstLastPara="0" vert="horz" wrap="square" lIns="19050" tIns="19050" rIns="19050" bIns="19050" numCol="1" spcCol="1270" anchor="ctr" anchorCtr="0"/>
        <a:lstStyle/>
        <a:p>
          <a:pPr marL="0" lvl="0" indent="0" algn="ctr" defTabSz="666750">
            <a:lnSpc>
              <a:spcPct val="90000"/>
            </a:lnSpc>
            <a:spcBef>
              <a:spcPct val="0"/>
            </a:spcBef>
            <a:spcAft>
              <a:spcPct val="35000"/>
            </a:spcAft>
            <a:buNone/>
          </a:pPr>
          <a:r>
            <a:rPr lang="en-AU" sz="1100" b="1" kern="1200" dirty="0">
              <a:solidFill>
                <a:schemeClr val="tx1"/>
              </a:solidFill>
              <a:latin typeface="Calibri" panose="020F0502020204030204"/>
              <a:ea typeface="+mn-ea"/>
              <a:cs typeface="+mn-cs"/>
            </a:rPr>
            <a:t>2. SELF-ASSESS</a:t>
          </a:r>
          <a:endParaRPr lang="en-AU" sz="1100" kern="1200" dirty="0">
            <a:solidFill>
              <a:prstClr val="black"/>
            </a:solidFill>
            <a:latin typeface="Calibri"/>
            <a:ea typeface="+mn-ea"/>
            <a:cs typeface="+mn-cs"/>
          </a:endParaRPr>
        </a:p>
      </dgm:t>
    </dgm:pt>
    <dgm:pt modelId="{0A0895A4-4811-4BD4-A1D6-FDD39D02028E}" type="parTrans" cxnId="{30756F9C-6972-4E30-B173-45EBB7C1D337}">
      <dgm:prSet/>
      <dgm:spPr/>
      <dgm:t>
        <a:bodyPr/>
        <a:lstStyle/>
        <a:p>
          <a:endParaRPr lang="en-AU"/>
        </a:p>
      </dgm:t>
    </dgm:pt>
    <dgm:pt modelId="{F397A3AB-908E-419D-8D24-8F192CF83D7F}" type="sibTrans" cxnId="{30756F9C-6972-4E30-B173-45EBB7C1D337}">
      <dgm:prSet custT="1"/>
      <dgm:spPr>
        <a:solidFill>
          <a:prstClr val="white">
            <a:lumMod val="75000"/>
          </a:prstClr>
        </a:solidFill>
        <a:ln>
          <a:noFill/>
        </a:ln>
        <a:effectLst/>
      </dgm:spPr>
      <dgm:t>
        <a:bodyPr spcFirstLastPara="0" vert="horz" wrap="square" lIns="0" tIns="0" rIns="0" bIns="0" numCol="1" spcCol="1270" anchor="ctr" anchorCtr="0"/>
        <a:lstStyle/>
        <a:p>
          <a:pPr marL="0" lvl="0" indent="0" algn="ctr" defTabSz="933450">
            <a:lnSpc>
              <a:spcPct val="90000"/>
            </a:lnSpc>
            <a:spcBef>
              <a:spcPct val="0"/>
            </a:spcBef>
            <a:spcAft>
              <a:spcPct val="35000"/>
            </a:spcAft>
            <a:buNone/>
          </a:pPr>
          <a:endParaRPr lang="en-AU" sz="2100" kern="1200">
            <a:solidFill>
              <a:prstClr val="white"/>
            </a:solidFill>
            <a:latin typeface="Calibri"/>
            <a:ea typeface="+mn-ea"/>
            <a:cs typeface="+mn-cs"/>
          </a:endParaRPr>
        </a:p>
      </dgm:t>
    </dgm:pt>
    <dgm:pt modelId="{895F3C84-5498-4DCE-8572-4A932C331408}">
      <dgm:prSet phldrT="[Text]" custT="1"/>
      <dgm:spPr>
        <a:noFill/>
        <a:ln w="38100" cap="flat" cmpd="sng" algn="ctr">
          <a:solidFill>
            <a:srgbClr val="FF6C00"/>
          </a:solidFill>
          <a:prstDash val="solid"/>
          <a:miter lim="800000"/>
        </a:ln>
        <a:effectLst/>
      </dgm:spPr>
      <dgm:t>
        <a:bodyPr spcFirstLastPara="0" vert="horz" wrap="square" lIns="19050" tIns="19050" rIns="19050" bIns="19050" numCol="1" spcCol="1270" anchor="ctr" anchorCtr="0"/>
        <a:lstStyle/>
        <a:p>
          <a:pPr marL="0" lvl="0" indent="0" algn="ctr" defTabSz="666750">
            <a:lnSpc>
              <a:spcPct val="90000"/>
            </a:lnSpc>
            <a:spcBef>
              <a:spcPct val="0"/>
            </a:spcBef>
            <a:spcAft>
              <a:spcPct val="35000"/>
            </a:spcAft>
            <a:buNone/>
          </a:pPr>
          <a:r>
            <a:rPr lang="en-AU" sz="1100" b="1" kern="1200" dirty="0">
              <a:solidFill>
                <a:schemeClr val="tx1"/>
              </a:solidFill>
              <a:latin typeface="Calibri" panose="020F0502020204030204"/>
              <a:ea typeface="+mn-ea"/>
              <a:cs typeface="+mn-cs"/>
            </a:rPr>
            <a:t>3. IDENTIFY STRENGTHS &amp; AREAS FOR IMPROVEMENT</a:t>
          </a:r>
          <a:endParaRPr lang="en-AU" sz="1100" kern="1200" dirty="0">
            <a:solidFill>
              <a:prstClr val="black"/>
            </a:solidFill>
            <a:latin typeface="Calibri"/>
            <a:ea typeface="+mn-ea"/>
            <a:cs typeface="+mn-cs"/>
          </a:endParaRPr>
        </a:p>
      </dgm:t>
    </dgm:pt>
    <dgm:pt modelId="{7D76D6F5-9674-449D-A6B9-6155F521456F}" type="parTrans" cxnId="{7D8BCBB2-03C0-4286-B58D-22B6AC774A04}">
      <dgm:prSet/>
      <dgm:spPr/>
      <dgm:t>
        <a:bodyPr/>
        <a:lstStyle/>
        <a:p>
          <a:endParaRPr lang="en-AU"/>
        </a:p>
      </dgm:t>
    </dgm:pt>
    <dgm:pt modelId="{5754AC2A-A1EE-404A-8E46-1AA204C028DA}" type="sibTrans" cxnId="{7D8BCBB2-03C0-4286-B58D-22B6AC774A04}">
      <dgm:prSet custT="1"/>
      <dgm:spPr>
        <a:solidFill>
          <a:prstClr val="white">
            <a:lumMod val="75000"/>
          </a:prstClr>
        </a:solidFill>
        <a:ln>
          <a:noFill/>
        </a:ln>
        <a:effectLst/>
      </dgm:spPr>
      <dgm:t>
        <a:bodyPr spcFirstLastPara="0" vert="horz" wrap="square" lIns="0" tIns="0" rIns="0" bIns="0" numCol="1" spcCol="1270" anchor="ctr" anchorCtr="0"/>
        <a:lstStyle/>
        <a:p>
          <a:pPr marL="0" lvl="0" indent="0" algn="ctr" defTabSz="933450">
            <a:lnSpc>
              <a:spcPct val="90000"/>
            </a:lnSpc>
            <a:spcBef>
              <a:spcPct val="0"/>
            </a:spcBef>
            <a:spcAft>
              <a:spcPct val="35000"/>
            </a:spcAft>
            <a:buNone/>
          </a:pPr>
          <a:endParaRPr lang="en-AU" sz="2100" kern="1200">
            <a:solidFill>
              <a:prstClr val="white"/>
            </a:solidFill>
            <a:latin typeface="Calibri"/>
            <a:ea typeface="+mn-ea"/>
            <a:cs typeface="+mn-cs"/>
          </a:endParaRPr>
        </a:p>
      </dgm:t>
    </dgm:pt>
    <dgm:pt modelId="{17873D93-AB39-488B-82F7-586B0DC580BD}">
      <dgm:prSet phldrT="[Text]" custT="1"/>
      <dgm:spPr>
        <a:noFill/>
        <a:ln w="38100" cap="flat" cmpd="sng" algn="ctr">
          <a:solidFill>
            <a:srgbClr val="FF6C00"/>
          </a:solidFill>
          <a:prstDash val="solid"/>
          <a:miter lim="800000"/>
        </a:ln>
        <a:effectLst/>
      </dgm:spPr>
      <dgm:t>
        <a:bodyPr spcFirstLastPara="0" vert="horz" wrap="square" lIns="19050" tIns="19050" rIns="19050" bIns="19050" numCol="1" spcCol="1270" anchor="ctr" anchorCtr="0"/>
        <a:lstStyle/>
        <a:p>
          <a:pPr marL="0" lvl="0" indent="0" algn="ctr" defTabSz="666750">
            <a:lnSpc>
              <a:spcPct val="90000"/>
            </a:lnSpc>
            <a:spcBef>
              <a:spcPct val="0"/>
            </a:spcBef>
            <a:spcAft>
              <a:spcPct val="35000"/>
            </a:spcAft>
            <a:buNone/>
          </a:pPr>
          <a:r>
            <a:rPr lang="en-AU" sz="1100" b="1" kern="1200" dirty="0">
              <a:solidFill>
                <a:schemeClr val="tx1"/>
              </a:solidFill>
              <a:latin typeface="Calibri" panose="020F0502020204030204"/>
              <a:ea typeface="+mn-ea"/>
              <a:cs typeface="+mn-cs"/>
            </a:rPr>
            <a:t>4. QUALITY IMPROVEMENT PLANNING</a:t>
          </a:r>
          <a:endParaRPr lang="en-AU" sz="1100" kern="1200" dirty="0">
            <a:solidFill>
              <a:prstClr val="black"/>
            </a:solidFill>
            <a:latin typeface="Calibri"/>
            <a:ea typeface="+mn-ea"/>
            <a:cs typeface="+mn-cs"/>
          </a:endParaRPr>
        </a:p>
      </dgm:t>
    </dgm:pt>
    <dgm:pt modelId="{702A4E97-2D75-4798-97DE-BA1F12A2F6B5}" type="parTrans" cxnId="{02D2121A-B933-4F77-B2E4-F847C59700B2}">
      <dgm:prSet/>
      <dgm:spPr/>
      <dgm:t>
        <a:bodyPr/>
        <a:lstStyle/>
        <a:p>
          <a:endParaRPr lang="en-AU"/>
        </a:p>
      </dgm:t>
    </dgm:pt>
    <dgm:pt modelId="{5DB5F8BB-D620-456E-9422-1670BEC615BE}" type="sibTrans" cxnId="{02D2121A-B933-4F77-B2E4-F847C59700B2}">
      <dgm:prSet custT="1"/>
      <dgm:spPr>
        <a:solidFill>
          <a:prstClr val="white">
            <a:lumMod val="75000"/>
          </a:prstClr>
        </a:solidFill>
        <a:ln>
          <a:noFill/>
        </a:ln>
        <a:effectLst/>
      </dgm:spPr>
      <dgm:t>
        <a:bodyPr spcFirstLastPara="0" vert="horz" wrap="square" lIns="0" tIns="0" rIns="0" bIns="0" numCol="1" spcCol="1270" anchor="ctr" anchorCtr="0"/>
        <a:lstStyle/>
        <a:p>
          <a:pPr marL="0" lvl="0" indent="0" algn="ctr" defTabSz="933450">
            <a:lnSpc>
              <a:spcPct val="90000"/>
            </a:lnSpc>
            <a:spcBef>
              <a:spcPct val="0"/>
            </a:spcBef>
            <a:spcAft>
              <a:spcPct val="35000"/>
            </a:spcAft>
            <a:buNone/>
          </a:pPr>
          <a:endParaRPr lang="en-AU" sz="2100" kern="1200">
            <a:solidFill>
              <a:prstClr val="white"/>
            </a:solidFill>
            <a:latin typeface="Calibri"/>
            <a:ea typeface="+mn-ea"/>
            <a:cs typeface="+mn-cs"/>
          </a:endParaRPr>
        </a:p>
      </dgm:t>
    </dgm:pt>
    <dgm:pt modelId="{1008DF9D-6933-49AA-9B74-1B403EBF1EF2}">
      <dgm:prSet phldrT="[Text]" custT="1"/>
      <dgm:spPr>
        <a:noFill/>
        <a:ln w="38100" cap="flat" cmpd="sng" algn="ctr">
          <a:solidFill>
            <a:srgbClr val="FF6C00"/>
          </a:solidFill>
          <a:prstDash val="solid"/>
          <a:miter lim="800000"/>
        </a:ln>
        <a:effectLst/>
      </dgm:spPr>
      <dgm:t>
        <a:bodyPr spcFirstLastPara="0" vert="horz" wrap="square" lIns="19050" tIns="19050" rIns="19050" bIns="19050" numCol="1" spcCol="1270" anchor="ctr" anchorCtr="0"/>
        <a:lstStyle/>
        <a:p>
          <a:pPr marL="0" lvl="0" indent="0" algn="ctr" defTabSz="666750">
            <a:lnSpc>
              <a:spcPct val="90000"/>
            </a:lnSpc>
            <a:spcBef>
              <a:spcPct val="0"/>
            </a:spcBef>
            <a:spcAft>
              <a:spcPct val="35000"/>
            </a:spcAft>
            <a:buNone/>
          </a:pPr>
          <a:r>
            <a:rPr lang="en-AU" sz="1100" b="1" kern="1200" dirty="0">
              <a:solidFill>
                <a:schemeClr val="tx1"/>
              </a:solidFill>
              <a:latin typeface="Calibri" panose="020F0502020204030204"/>
              <a:ea typeface="+mn-ea"/>
              <a:cs typeface="+mn-cs"/>
            </a:rPr>
            <a:t>5. REVIEW AND REFLECT</a:t>
          </a:r>
          <a:endParaRPr lang="en-AU" sz="1100" kern="1200" dirty="0">
            <a:solidFill>
              <a:prstClr val="black"/>
            </a:solidFill>
            <a:latin typeface="Calibri"/>
            <a:ea typeface="+mn-ea"/>
            <a:cs typeface="+mn-cs"/>
          </a:endParaRPr>
        </a:p>
      </dgm:t>
    </dgm:pt>
    <dgm:pt modelId="{827BCE89-D32C-4E60-B854-46665E9F84EC}" type="parTrans" cxnId="{77142C25-3569-498D-9653-1898D25DEE0A}">
      <dgm:prSet/>
      <dgm:spPr/>
      <dgm:t>
        <a:bodyPr/>
        <a:lstStyle/>
        <a:p>
          <a:endParaRPr lang="en-AU"/>
        </a:p>
      </dgm:t>
    </dgm:pt>
    <dgm:pt modelId="{9B7EA0A0-4ED0-4AF8-BFF8-CE0C872C2D12}" type="sibTrans" cxnId="{77142C25-3569-498D-9653-1898D25DEE0A}">
      <dgm:prSet/>
      <dgm:spPr>
        <a:solidFill>
          <a:schemeClr val="bg1">
            <a:lumMod val="75000"/>
          </a:schemeClr>
        </a:solidFill>
        <a:ln>
          <a:noFill/>
        </a:ln>
      </dgm:spPr>
      <dgm:t>
        <a:bodyPr/>
        <a:lstStyle/>
        <a:p>
          <a:endParaRPr lang="en-AU"/>
        </a:p>
      </dgm:t>
    </dgm:pt>
    <dgm:pt modelId="{6A72D49D-E8CD-4D44-99C7-9E9E4371FFD6}" type="pres">
      <dgm:prSet presAssocID="{E5901F40-7760-4DA7-AEAB-B521D09A7B80}" presName="cycle" presStyleCnt="0">
        <dgm:presLayoutVars>
          <dgm:dir/>
          <dgm:resizeHandles val="exact"/>
        </dgm:presLayoutVars>
      </dgm:prSet>
      <dgm:spPr/>
    </dgm:pt>
    <dgm:pt modelId="{7C406B8E-FC30-4330-9F5E-FD6DBED585EA}" type="pres">
      <dgm:prSet presAssocID="{8DBE773A-15AE-4869-BBEB-418DC5B36ACF}" presName="node" presStyleLbl="node1" presStyleIdx="0" presStyleCnt="5">
        <dgm:presLayoutVars>
          <dgm:bulletEnabled val="1"/>
        </dgm:presLayoutVars>
      </dgm:prSet>
      <dgm:spPr/>
    </dgm:pt>
    <dgm:pt modelId="{C5DB99C2-C2F5-4BF9-9674-EE71148D1B39}" type="pres">
      <dgm:prSet presAssocID="{D3393ACA-8843-411D-B7CA-70D22984901A}" presName="sibTrans" presStyleLbl="sibTrans2D1" presStyleIdx="0" presStyleCnt="5"/>
      <dgm:spPr/>
    </dgm:pt>
    <dgm:pt modelId="{2C3D5FFC-BF71-40DF-A19A-3919D2FBB220}" type="pres">
      <dgm:prSet presAssocID="{D3393ACA-8843-411D-B7CA-70D22984901A}" presName="connectorText" presStyleLbl="sibTrans2D1" presStyleIdx="0" presStyleCnt="5"/>
      <dgm:spPr/>
    </dgm:pt>
    <dgm:pt modelId="{CAE8CF8F-26C8-48CF-A928-D1EEDECFFE7C}" type="pres">
      <dgm:prSet presAssocID="{3F1BC9F8-A701-4A20-88D0-3D1E5BC47472}" presName="node" presStyleLbl="node1" presStyleIdx="1" presStyleCnt="5" custRadScaleRad="99133" custRadScaleInc="-2979">
        <dgm:presLayoutVars>
          <dgm:bulletEnabled val="1"/>
        </dgm:presLayoutVars>
      </dgm:prSet>
      <dgm:spPr>
        <a:xfrm>
          <a:off x="5235001" y="1445310"/>
          <a:ext cx="1635124" cy="1635124"/>
        </a:xfrm>
        <a:prstGeom prst="ellipse">
          <a:avLst/>
        </a:prstGeom>
      </dgm:spPr>
    </dgm:pt>
    <dgm:pt modelId="{D2C5C1B3-618D-49E3-AAEC-E3BB02AC8CDF}" type="pres">
      <dgm:prSet presAssocID="{F397A3AB-908E-419D-8D24-8F192CF83D7F}" presName="sibTrans" presStyleLbl="sibTrans2D1" presStyleIdx="1" presStyleCnt="5"/>
      <dgm:spPr>
        <a:xfrm rot="6427626">
          <a:off x="5025493" y="2890744"/>
          <a:ext cx="413219" cy="509979"/>
        </a:xfrm>
        <a:prstGeom prst="rightArrow">
          <a:avLst>
            <a:gd name="adj1" fmla="val 60000"/>
            <a:gd name="adj2" fmla="val 50000"/>
          </a:avLst>
        </a:prstGeom>
      </dgm:spPr>
    </dgm:pt>
    <dgm:pt modelId="{FD254EB2-26A8-421B-B72A-AFDAFA821E93}" type="pres">
      <dgm:prSet presAssocID="{F397A3AB-908E-419D-8D24-8F192CF83D7F}" presName="connectorText" presStyleLbl="sibTrans2D1" presStyleIdx="1" presStyleCnt="5"/>
      <dgm:spPr/>
    </dgm:pt>
    <dgm:pt modelId="{EDC1E7D8-06EA-444E-B38A-31E290617C91}" type="pres">
      <dgm:prSet presAssocID="{895F3C84-5498-4DCE-8572-4A932C331408}" presName="node" presStyleLbl="node1" presStyleIdx="2" presStyleCnt="5">
        <dgm:presLayoutVars>
          <dgm:bulletEnabled val="1"/>
        </dgm:presLayoutVars>
      </dgm:prSet>
      <dgm:spPr>
        <a:xfrm>
          <a:off x="4475437" y="3783007"/>
          <a:ext cx="1635124" cy="1635124"/>
        </a:xfrm>
        <a:prstGeom prst="ellipse">
          <a:avLst/>
        </a:prstGeom>
      </dgm:spPr>
    </dgm:pt>
    <dgm:pt modelId="{AC8DF08E-8BDB-4535-9B86-071A50E2919C}" type="pres">
      <dgm:prSet presAssocID="{5754AC2A-A1EE-404A-8E46-1AA204C028DA}" presName="sibTrans" presStyleLbl="sibTrans2D1" presStyleIdx="2" presStyleCnt="5"/>
      <dgm:spPr>
        <a:xfrm rot="10871509">
          <a:off x="3565384" y="3973092"/>
          <a:ext cx="403291" cy="509979"/>
        </a:xfrm>
        <a:prstGeom prst="rightArrow">
          <a:avLst>
            <a:gd name="adj1" fmla="val 60000"/>
            <a:gd name="adj2" fmla="val 50000"/>
          </a:avLst>
        </a:prstGeom>
      </dgm:spPr>
    </dgm:pt>
    <dgm:pt modelId="{FD7A9B06-858C-43BF-9F6E-229FBDC8D6B2}" type="pres">
      <dgm:prSet presAssocID="{5754AC2A-A1EE-404A-8E46-1AA204C028DA}" presName="connectorText" presStyleLbl="sibTrans2D1" presStyleIdx="2" presStyleCnt="5"/>
      <dgm:spPr/>
    </dgm:pt>
    <dgm:pt modelId="{B1EEAE69-2085-43FD-A3DC-19A0C0E7C76A}" type="pres">
      <dgm:prSet presAssocID="{17873D93-AB39-488B-82F7-586B0DC580BD}" presName="node" presStyleLbl="node1" presStyleIdx="3" presStyleCnt="5" custRadScaleRad="98032" custRadScaleInc="2334">
        <dgm:presLayoutVars>
          <dgm:bulletEnabled val="1"/>
        </dgm:presLayoutVars>
      </dgm:prSet>
      <dgm:spPr>
        <a:xfrm>
          <a:off x="2017436" y="3731870"/>
          <a:ext cx="1635124" cy="1635124"/>
        </a:xfrm>
        <a:prstGeom prst="ellipse">
          <a:avLst/>
        </a:prstGeom>
      </dgm:spPr>
    </dgm:pt>
    <dgm:pt modelId="{61C861EB-D93D-4A5F-B59D-E38B0CD5A5A8}" type="pres">
      <dgm:prSet presAssocID="{5DB5F8BB-D620-456E-9422-1670BEC615BE}" presName="sibTrans" presStyleLbl="sibTrans2D1" presStyleIdx="3" presStyleCnt="5" custLinFactNeighborX="-5042" custLinFactNeighborY="-1493"/>
      <dgm:spPr>
        <a:xfrm rot="15173200">
          <a:off x="2093492" y="2895121"/>
          <a:ext cx="370941" cy="509979"/>
        </a:xfrm>
        <a:prstGeom prst="rightArrow">
          <a:avLst>
            <a:gd name="adj1" fmla="val 60000"/>
            <a:gd name="adj2" fmla="val 50000"/>
          </a:avLst>
        </a:prstGeom>
      </dgm:spPr>
    </dgm:pt>
    <dgm:pt modelId="{4BC89161-ADAC-4DA3-8C38-EC4B1220171E}" type="pres">
      <dgm:prSet presAssocID="{5DB5F8BB-D620-456E-9422-1670BEC615BE}" presName="connectorText" presStyleLbl="sibTrans2D1" presStyleIdx="3" presStyleCnt="5"/>
      <dgm:spPr/>
    </dgm:pt>
    <dgm:pt modelId="{3B676585-4A6E-4018-98E9-E7BC858E298F}" type="pres">
      <dgm:prSet presAssocID="{1008DF9D-6933-49AA-9B74-1B403EBF1EF2}" presName="node" presStyleLbl="node1" presStyleIdx="4" presStyleCnt="5" custRadScaleRad="97477" custRadScaleInc="1340">
        <dgm:presLayoutVars>
          <dgm:bulletEnabled val="1"/>
        </dgm:presLayoutVars>
      </dgm:prSet>
      <dgm:spPr>
        <a:xfrm>
          <a:off x="1313416" y="1445314"/>
          <a:ext cx="1635124" cy="1635124"/>
        </a:xfrm>
        <a:prstGeom prst="ellipse">
          <a:avLst/>
        </a:prstGeom>
      </dgm:spPr>
    </dgm:pt>
    <dgm:pt modelId="{0B51039B-ACB1-4340-B0E4-E6930D789A75}" type="pres">
      <dgm:prSet presAssocID="{9B7EA0A0-4ED0-4AF8-BFF8-CE0C872C2D12}" presName="sibTrans" presStyleLbl="sibTrans2D1" presStyleIdx="4" presStyleCnt="5" custLinFactNeighborX="3778" custLinFactNeighborY="3529"/>
      <dgm:spPr/>
    </dgm:pt>
    <dgm:pt modelId="{129847B7-62D8-4728-A751-AEA3D687B915}" type="pres">
      <dgm:prSet presAssocID="{9B7EA0A0-4ED0-4AF8-BFF8-CE0C872C2D12}" presName="connectorText" presStyleLbl="sibTrans2D1" presStyleIdx="4" presStyleCnt="5"/>
      <dgm:spPr/>
    </dgm:pt>
  </dgm:ptLst>
  <dgm:cxnLst>
    <dgm:cxn modelId="{02D2121A-B933-4F77-B2E4-F847C59700B2}" srcId="{E5901F40-7760-4DA7-AEAB-B521D09A7B80}" destId="{17873D93-AB39-488B-82F7-586B0DC580BD}" srcOrd="3" destOrd="0" parTransId="{702A4E97-2D75-4798-97DE-BA1F12A2F6B5}" sibTransId="{5DB5F8BB-D620-456E-9422-1670BEC615BE}"/>
    <dgm:cxn modelId="{77142C25-3569-498D-9653-1898D25DEE0A}" srcId="{E5901F40-7760-4DA7-AEAB-B521D09A7B80}" destId="{1008DF9D-6933-49AA-9B74-1B403EBF1EF2}" srcOrd="4" destOrd="0" parTransId="{827BCE89-D32C-4E60-B854-46665E9F84EC}" sibTransId="{9B7EA0A0-4ED0-4AF8-BFF8-CE0C872C2D12}"/>
    <dgm:cxn modelId="{0062F42D-F6E4-4505-A04C-95FE21A9ABEA}" type="presOf" srcId="{F397A3AB-908E-419D-8D24-8F192CF83D7F}" destId="{FD254EB2-26A8-421B-B72A-AFDAFA821E93}" srcOrd="1" destOrd="0" presId="urn:microsoft.com/office/officeart/2005/8/layout/cycle2"/>
    <dgm:cxn modelId="{E1658D45-1A92-4094-AE61-DF41C02765F0}" type="presOf" srcId="{5DB5F8BB-D620-456E-9422-1670BEC615BE}" destId="{4BC89161-ADAC-4DA3-8C38-EC4B1220171E}" srcOrd="1" destOrd="0" presId="urn:microsoft.com/office/officeart/2005/8/layout/cycle2"/>
    <dgm:cxn modelId="{A724E76D-8E79-49CD-8B90-C733FDB481E3}" type="presOf" srcId="{D3393ACA-8843-411D-B7CA-70D22984901A}" destId="{2C3D5FFC-BF71-40DF-A19A-3919D2FBB220}" srcOrd="1" destOrd="0" presId="urn:microsoft.com/office/officeart/2005/8/layout/cycle2"/>
    <dgm:cxn modelId="{80CF3D7A-6818-4DC5-9A30-21EA28D13BB0}" type="presOf" srcId="{3F1BC9F8-A701-4A20-88D0-3D1E5BC47472}" destId="{CAE8CF8F-26C8-48CF-A928-D1EEDECFFE7C}" srcOrd="0" destOrd="0" presId="urn:microsoft.com/office/officeart/2005/8/layout/cycle2"/>
    <dgm:cxn modelId="{17C3EE8F-8094-4CFF-AA98-AA4B3828F85C}" type="presOf" srcId="{D3393ACA-8843-411D-B7CA-70D22984901A}" destId="{C5DB99C2-C2F5-4BF9-9674-EE71148D1B39}" srcOrd="0" destOrd="0" presId="urn:microsoft.com/office/officeart/2005/8/layout/cycle2"/>
    <dgm:cxn modelId="{30756F9C-6972-4E30-B173-45EBB7C1D337}" srcId="{E5901F40-7760-4DA7-AEAB-B521D09A7B80}" destId="{3F1BC9F8-A701-4A20-88D0-3D1E5BC47472}" srcOrd="1" destOrd="0" parTransId="{0A0895A4-4811-4BD4-A1D6-FDD39D02028E}" sibTransId="{F397A3AB-908E-419D-8D24-8F192CF83D7F}"/>
    <dgm:cxn modelId="{3252ACA2-ADCB-440E-8B26-C15329ED3CD7}" type="presOf" srcId="{895F3C84-5498-4DCE-8572-4A932C331408}" destId="{EDC1E7D8-06EA-444E-B38A-31E290617C91}" srcOrd="0" destOrd="0" presId="urn:microsoft.com/office/officeart/2005/8/layout/cycle2"/>
    <dgm:cxn modelId="{241768A4-F950-4822-BC07-39E207C452B3}" type="presOf" srcId="{5754AC2A-A1EE-404A-8E46-1AA204C028DA}" destId="{AC8DF08E-8BDB-4535-9B86-071A50E2919C}" srcOrd="0" destOrd="0" presId="urn:microsoft.com/office/officeart/2005/8/layout/cycle2"/>
    <dgm:cxn modelId="{7D8BCBB2-03C0-4286-B58D-22B6AC774A04}" srcId="{E5901F40-7760-4DA7-AEAB-B521D09A7B80}" destId="{895F3C84-5498-4DCE-8572-4A932C331408}" srcOrd="2" destOrd="0" parTransId="{7D76D6F5-9674-449D-A6B9-6155F521456F}" sibTransId="{5754AC2A-A1EE-404A-8E46-1AA204C028DA}"/>
    <dgm:cxn modelId="{9EDD4BB4-0379-4AA5-9747-EE3D97958F57}" type="presOf" srcId="{5754AC2A-A1EE-404A-8E46-1AA204C028DA}" destId="{FD7A9B06-858C-43BF-9F6E-229FBDC8D6B2}" srcOrd="1" destOrd="0" presId="urn:microsoft.com/office/officeart/2005/8/layout/cycle2"/>
    <dgm:cxn modelId="{CAE054B4-C571-4C55-A7CD-C7F685C99AD7}" type="presOf" srcId="{F397A3AB-908E-419D-8D24-8F192CF83D7F}" destId="{D2C5C1B3-618D-49E3-AAEC-E3BB02AC8CDF}" srcOrd="0" destOrd="0" presId="urn:microsoft.com/office/officeart/2005/8/layout/cycle2"/>
    <dgm:cxn modelId="{E7BFDBB7-561A-43B8-A31C-5C335E78A6FD}" type="presOf" srcId="{1008DF9D-6933-49AA-9B74-1B403EBF1EF2}" destId="{3B676585-4A6E-4018-98E9-E7BC858E298F}" srcOrd="0" destOrd="0" presId="urn:microsoft.com/office/officeart/2005/8/layout/cycle2"/>
    <dgm:cxn modelId="{4C39CCB8-5D3F-4E44-B9C1-8DAB5F329374}" type="presOf" srcId="{5DB5F8BB-D620-456E-9422-1670BEC615BE}" destId="{61C861EB-D93D-4A5F-B59D-E38B0CD5A5A8}" srcOrd="0" destOrd="0" presId="urn:microsoft.com/office/officeart/2005/8/layout/cycle2"/>
    <dgm:cxn modelId="{084BF4BD-E9D3-4AAB-9690-B8D2C9BBA94E}" type="presOf" srcId="{17873D93-AB39-488B-82F7-586B0DC580BD}" destId="{B1EEAE69-2085-43FD-A3DC-19A0C0E7C76A}" srcOrd="0" destOrd="0" presId="urn:microsoft.com/office/officeart/2005/8/layout/cycle2"/>
    <dgm:cxn modelId="{E38950BE-7C9E-4035-82DC-BBF21716FA58}" srcId="{E5901F40-7760-4DA7-AEAB-B521D09A7B80}" destId="{8DBE773A-15AE-4869-BBEB-418DC5B36ACF}" srcOrd="0" destOrd="0" parTransId="{1E388165-8461-4839-A85F-D65D8BA4CF24}" sibTransId="{D3393ACA-8843-411D-B7CA-70D22984901A}"/>
    <dgm:cxn modelId="{5DEC2FC9-22E3-4C99-B3DC-99232F67855C}" type="presOf" srcId="{9B7EA0A0-4ED0-4AF8-BFF8-CE0C872C2D12}" destId="{0B51039B-ACB1-4340-B0E4-E6930D789A75}" srcOrd="0" destOrd="0" presId="urn:microsoft.com/office/officeart/2005/8/layout/cycle2"/>
    <dgm:cxn modelId="{0C321AE7-C9C2-4F9D-B0D0-51E1ADBF2424}" type="presOf" srcId="{E5901F40-7760-4DA7-AEAB-B521D09A7B80}" destId="{6A72D49D-E8CD-4D44-99C7-9E9E4371FFD6}" srcOrd="0" destOrd="0" presId="urn:microsoft.com/office/officeart/2005/8/layout/cycle2"/>
    <dgm:cxn modelId="{68A888E8-4036-4174-9E70-F1A28CCBDF42}" type="presOf" srcId="{8DBE773A-15AE-4869-BBEB-418DC5B36ACF}" destId="{7C406B8E-FC30-4330-9F5E-FD6DBED585EA}" srcOrd="0" destOrd="0" presId="urn:microsoft.com/office/officeart/2005/8/layout/cycle2"/>
    <dgm:cxn modelId="{0AB7FAE8-778A-4AA7-92AF-6517C04F1923}" type="presOf" srcId="{9B7EA0A0-4ED0-4AF8-BFF8-CE0C872C2D12}" destId="{129847B7-62D8-4728-A751-AEA3D687B915}" srcOrd="1" destOrd="0" presId="urn:microsoft.com/office/officeart/2005/8/layout/cycle2"/>
    <dgm:cxn modelId="{61851AC9-0354-4136-997E-1BECD97B01CD}" type="presParOf" srcId="{6A72D49D-E8CD-4D44-99C7-9E9E4371FFD6}" destId="{7C406B8E-FC30-4330-9F5E-FD6DBED585EA}" srcOrd="0" destOrd="0" presId="urn:microsoft.com/office/officeart/2005/8/layout/cycle2"/>
    <dgm:cxn modelId="{312B61DF-A52E-4D8F-9882-74F772503764}" type="presParOf" srcId="{6A72D49D-E8CD-4D44-99C7-9E9E4371FFD6}" destId="{C5DB99C2-C2F5-4BF9-9674-EE71148D1B39}" srcOrd="1" destOrd="0" presId="urn:microsoft.com/office/officeart/2005/8/layout/cycle2"/>
    <dgm:cxn modelId="{F407E958-D7EC-46EB-A525-5260BA974FF6}" type="presParOf" srcId="{C5DB99C2-C2F5-4BF9-9674-EE71148D1B39}" destId="{2C3D5FFC-BF71-40DF-A19A-3919D2FBB220}" srcOrd="0" destOrd="0" presId="urn:microsoft.com/office/officeart/2005/8/layout/cycle2"/>
    <dgm:cxn modelId="{79D019F1-A244-48BE-B5A1-3703EB4A8226}" type="presParOf" srcId="{6A72D49D-E8CD-4D44-99C7-9E9E4371FFD6}" destId="{CAE8CF8F-26C8-48CF-A928-D1EEDECFFE7C}" srcOrd="2" destOrd="0" presId="urn:microsoft.com/office/officeart/2005/8/layout/cycle2"/>
    <dgm:cxn modelId="{3B68C903-E424-469A-AB9B-BFD7C39937BA}" type="presParOf" srcId="{6A72D49D-E8CD-4D44-99C7-9E9E4371FFD6}" destId="{D2C5C1B3-618D-49E3-AAEC-E3BB02AC8CDF}" srcOrd="3" destOrd="0" presId="urn:microsoft.com/office/officeart/2005/8/layout/cycle2"/>
    <dgm:cxn modelId="{CF9F3DC5-CF37-4B6F-B14A-EC309F380561}" type="presParOf" srcId="{D2C5C1B3-618D-49E3-AAEC-E3BB02AC8CDF}" destId="{FD254EB2-26A8-421B-B72A-AFDAFA821E93}" srcOrd="0" destOrd="0" presId="urn:microsoft.com/office/officeart/2005/8/layout/cycle2"/>
    <dgm:cxn modelId="{B46A4020-3A99-4B60-87E8-22FDFE7E522C}" type="presParOf" srcId="{6A72D49D-E8CD-4D44-99C7-9E9E4371FFD6}" destId="{EDC1E7D8-06EA-444E-B38A-31E290617C91}" srcOrd="4" destOrd="0" presId="urn:microsoft.com/office/officeart/2005/8/layout/cycle2"/>
    <dgm:cxn modelId="{8CB3A9CB-CB53-4FA0-B320-319A4A86B0E6}" type="presParOf" srcId="{6A72D49D-E8CD-4D44-99C7-9E9E4371FFD6}" destId="{AC8DF08E-8BDB-4535-9B86-071A50E2919C}" srcOrd="5" destOrd="0" presId="urn:microsoft.com/office/officeart/2005/8/layout/cycle2"/>
    <dgm:cxn modelId="{AB9569D2-67B1-4C97-B967-02D8392DC64F}" type="presParOf" srcId="{AC8DF08E-8BDB-4535-9B86-071A50E2919C}" destId="{FD7A9B06-858C-43BF-9F6E-229FBDC8D6B2}" srcOrd="0" destOrd="0" presId="urn:microsoft.com/office/officeart/2005/8/layout/cycle2"/>
    <dgm:cxn modelId="{65545AB0-FA51-417A-9D5C-805C6FE1C384}" type="presParOf" srcId="{6A72D49D-E8CD-4D44-99C7-9E9E4371FFD6}" destId="{B1EEAE69-2085-43FD-A3DC-19A0C0E7C76A}" srcOrd="6" destOrd="0" presId="urn:microsoft.com/office/officeart/2005/8/layout/cycle2"/>
    <dgm:cxn modelId="{D2F93331-A645-46BE-860E-71874DECA6EB}" type="presParOf" srcId="{6A72D49D-E8CD-4D44-99C7-9E9E4371FFD6}" destId="{61C861EB-D93D-4A5F-B59D-E38B0CD5A5A8}" srcOrd="7" destOrd="0" presId="urn:microsoft.com/office/officeart/2005/8/layout/cycle2"/>
    <dgm:cxn modelId="{6FDDC622-A0E1-4D02-B5AA-66A543298808}" type="presParOf" srcId="{61C861EB-D93D-4A5F-B59D-E38B0CD5A5A8}" destId="{4BC89161-ADAC-4DA3-8C38-EC4B1220171E}" srcOrd="0" destOrd="0" presId="urn:microsoft.com/office/officeart/2005/8/layout/cycle2"/>
    <dgm:cxn modelId="{374C7D6E-B61B-40E9-A1EB-8A4AB6A0D5ED}" type="presParOf" srcId="{6A72D49D-E8CD-4D44-99C7-9E9E4371FFD6}" destId="{3B676585-4A6E-4018-98E9-E7BC858E298F}" srcOrd="8" destOrd="0" presId="urn:microsoft.com/office/officeart/2005/8/layout/cycle2"/>
    <dgm:cxn modelId="{7753F3F0-21C5-4553-846A-8D9D01A306D0}" type="presParOf" srcId="{6A72D49D-E8CD-4D44-99C7-9E9E4371FFD6}" destId="{0B51039B-ACB1-4340-B0E4-E6930D789A75}" srcOrd="9" destOrd="0" presId="urn:microsoft.com/office/officeart/2005/8/layout/cycle2"/>
    <dgm:cxn modelId="{BB4ECE29-4260-4646-BE5F-2D037CC4FA37}" type="presParOf" srcId="{0B51039B-ACB1-4340-B0E4-E6930D789A75}" destId="{129847B7-62D8-4728-A751-AEA3D687B91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6D696-018D-4880-9489-BF789D545D17}">
      <dsp:nvSpPr>
        <dsp:cNvPr id="0" name=""/>
        <dsp:cNvSpPr/>
      </dsp:nvSpPr>
      <dsp:spPr>
        <a:xfrm>
          <a:off x="2799651" y="-14627"/>
          <a:ext cx="1460432" cy="1460432"/>
        </a:xfrm>
        <a:prstGeom prst="ellipse">
          <a:avLst/>
        </a:prstGeom>
        <a:noFill/>
        <a:ln w="34925" cap="flat" cmpd="sng" algn="ctr">
          <a:solidFill>
            <a:srgbClr val="0076A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b="1" kern="1200" dirty="0">
              <a:solidFill>
                <a:schemeClr val="tx1"/>
              </a:solidFill>
              <a:latin typeface="Calibri" panose="020F0502020204030204"/>
              <a:ea typeface="+mn-ea"/>
              <a:cs typeface="+mn-cs"/>
            </a:rPr>
            <a:t>1. SERVICE PHILOSOPHY</a:t>
          </a:r>
        </a:p>
      </dsp:txBody>
      <dsp:txXfrm>
        <a:off x="3013526" y="199248"/>
        <a:ext cx="1032682" cy="1032682"/>
      </dsp:txXfrm>
    </dsp:sp>
    <dsp:sp modelId="{EA30C0CB-6A8A-491D-B1DF-320CBB8779F5}">
      <dsp:nvSpPr>
        <dsp:cNvPr id="0" name=""/>
        <dsp:cNvSpPr/>
      </dsp:nvSpPr>
      <dsp:spPr>
        <a:xfrm rot="2160000">
          <a:off x="4214452" y="1108348"/>
          <a:ext cx="390416" cy="492895"/>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dirty="0">
            <a:solidFill>
              <a:sysClr val="window" lastClr="FFFFFF"/>
            </a:solidFill>
            <a:latin typeface="Calibri" panose="020F0502020204030204"/>
            <a:ea typeface="+mn-ea"/>
            <a:cs typeface="+mn-cs"/>
          </a:endParaRPr>
        </a:p>
      </dsp:txBody>
      <dsp:txXfrm>
        <a:off x="4225636" y="1172505"/>
        <a:ext cx="273291" cy="295737"/>
      </dsp:txXfrm>
    </dsp:sp>
    <dsp:sp modelId="{74C770C3-DB88-4220-91DA-EB8E0F9CCED6}">
      <dsp:nvSpPr>
        <dsp:cNvPr id="0" name=""/>
        <dsp:cNvSpPr/>
      </dsp:nvSpPr>
      <dsp:spPr>
        <a:xfrm>
          <a:off x="4579726" y="1274625"/>
          <a:ext cx="1449289" cy="1460432"/>
        </a:xfrm>
        <a:prstGeom prst="ellipse">
          <a:avLst/>
        </a:prstGeom>
        <a:noFill/>
        <a:ln w="34925" cap="flat" cmpd="sng" algn="ctr">
          <a:solidFill>
            <a:srgbClr val="0076A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b="1" kern="1200" dirty="0">
              <a:solidFill>
                <a:schemeClr val="tx1"/>
              </a:solidFill>
              <a:latin typeface="Calibri" panose="020F0502020204030204"/>
              <a:ea typeface="+mn-ea"/>
              <a:cs typeface="+mn-cs"/>
            </a:rPr>
            <a:t>2. SELF-ASSESS</a:t>
          </a:r>
        </a:p>
      </dsp:txBody>
      <dsp:txXfrm>
        <a:off x="4791969" y="1488500"/>
        <a:ext cx="1024803" cy="1032682"/>
      </dsp:txXfrm>
    </dsp:sp>
    <dsp:sp modelId="{017FBC9E-5028-4176-89A0-98D6BEFFD00C}">
      <dsp:nvSpPr>
        <dsp:cNvPr id="0" name=""/>
        <dsp:cNvSpPr/>
      </dsp:nvSpPr>
      <dsp:spPr>
        <a:xfrm rot="6480000">
          <a:off x="4774572" y="2790700"/>
          <a:ext cx="388761" cy="492895"/>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dirty="0">
            <a:solidFill>
              <a:sysClr val="window" lastClr="FFFFFF"/>
            </a:solidFill>
            <a:latin typeface="Calibri" panose="020F0502020204030204"/>
            <a:ea typeface="+mn-ea"/>
            <a:cs typeface="+mn-cs"/>
          </a:endParaRPr>
        </a:p>
      </dsp:txBody>
      <dsp:txXfrm rot="10800000">
        <a:off x="4850906" y="2833819"/>
        <a:ext cx="272133" cy="295737"/>
      </dsp:txXfrm>
    </dsp:sp>
    <dsp:sp modelId="{8AD0B715-66C8-4BF8-97A2-C7DB93969A6B}">
      <dsp:nvSpPr>
        <dsp:cNvPr id="0" name=""/>
        <dsp:cNvSpPr/>
      </dsp:nvSpPr>
      <dsp:spPr>
        <a:xfrm>
          <a:off x="3896354" y="3360678"/>
          <a:ext cx="1460432" cy="1460432"/>
        </a:xfrm>
        <a:prstGeom prst="ellipse">
          <a:avLst/>
        </a:prstGeom>
        <a:noFill/>
        <a:ln w="34925" cap="flat" cmpd="sng" algn="ctr">
          <a:solidFill>
            <a:srgbClr val="0076A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b="1" kern="1200" dirty="0">
              <a:solidFill>
                <a:schemeClr val="tx1"/>
              </a:solidFill>
              <a:latin typeface="Calibri" panose="020F0502020204030204"/>
              <a:ea typeface="+mn-ea"/>
              <a:cs typeface="+mn-cs"/>
            </a:rPr>
            <a:t>3. IDENTIFY STRENGTHS &amp; AREAS FOR IMPROVEMENT</a:t>
          </a:r>
        </a:p>
      </dsp:txBody>
      <dsp:txXfrm>
        <a:off x="4110229" y="3574553"/>
        <a:ext cx="1032682" cy="1032682"/>
      </dsp:txXfrm>
    </dsp:sp>
    <dsp:sp modelId="{1396037E-F3CE-4ED7-8432-8269B4429DE5}">
      <dsp:nvSpPr>
        <dsp:cNvPr id="0" name=""/>
        <dsp:cNvSpPr/>
      </dsp:nvSpPr>
      <dsp:spPr>
        <a:xfrm rot="10800000">
          <a:off x="3366301" y="3844446"/>
          <a:ext cx="374571" cy="492895"/>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dirty="0">
            <a:solidFill>
              <a:sysClr val="window" lastClr="FFFFFF"/>
            </a:solidFill>
            <a:latin typeface="Calibri" panose="020F0502020204030204"/>
            <a:ea typeface="+mn-ea"/>
            <a:cs typeface="+mn-cs"/>
          </a:endParaRPr>
        </a:p>
      </dsp:txBody>
      <dsp:txXfrm rot="10800000">
        <a:off x="3478672" y="3943025"/>
        <a:ext cx="262200" cy="295737"/>
      </dsp:txXfrm>
    </dsp:sp>
    <dsp:sp modelId="{D7739952-34B4-44E9-9927-379B6B96D3FC}">
      <dsp:nvSpPr>
        <dsp:cNvPr id="0" name=""/>
        <dsp:cNvSpPr/>
      </dsp:nvSpPr>
      <dsp:spPr>
        <a:xfrm>
          <a:off x="1676711" y="3330878"/>
          <a:ext cx="1512905" cy="1520032"/>
        </a:xfrm>
        <a:prstGeom prst="ellipse">
          <a:avLst/>
        </a:prstGeom>
        <a:noFill/>
        <a:ln w="34925" cap="flat" cmpd="sng" algn="ctr">
          <a:solidFill>
            <a:srgbClr val="0076A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b="1" kern="1200" dirty="0">
              <a:solidFill>
                <a:schemeClr val="tx1"/>
              </a:solidFill>
              <a:latin typeface="Calibri" panose="020F0502020204030204"/>
              <a:ea typeface="+mn-ea"/>
              <a:cs typeface="+mn-cs"/>
            </a:rPr>
            <a:t>4. QUALITY IMPROVEMENT PLANNING</a:t>
          </a:r>
        </a:p>
      </dsp:txBody>
      <dsp:txXfrm>
        <a:off x="1898271" y="3553482"/>
        <a:ext cx="1069785" cy="1074824"/>
      </dsp:txXfrm>
    </dsp:sp>
    <dsp:sp modelId="{6388F049-DF69-4DDA-8D55-8877F5AFD2D2}">
      <dsp:nvSpPr>
        <dsp:cNvPr id="0" name=""/>
        <dsp:cNvSpPr/>
      </dsp:nvSpPr>
      <dsp:spPr>
        <a:xfrm rot="15120000">
          <a:off x="1906541" y="2797448"/>
          <a:ext cx="372863" cy="492895"/>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dirty="0">
            <a:solidFill>
              <a:sysClr val="window" lastClr="FFFFFF"/>
            </a:solidFill>
            <a:latin typeface="Calibri" panose="020F0502020204030204"/>
            <a:ea typeface="+mn-ea"/>
            <a:cs typeface="+mn-cs"/>
          </a:endParaRPr>
        </a:p>
      </dsp:txBody>
      <dsp:txXfrm rot="10800000">
        <a:off x="1979754" y="2949219"/>
        <a:ext cx="261004" cy="295737"/>
      </dsp:txXfrm>
    </dsp:sp>
    <dsp:sp modelId="{BDE1A723-AC9E-4070-92D5-7548284CDA9A}">
      <dsp:nvSpPr>
        <dsp:cNvPr id="0" name=""/>
        <dsp:cNvSpPr/>
      </dsp:nvSpPr>
      <dsp:spPr>
        <a:xfrm>
          <a:off x="1025147" y="1274625"/>
          <a:ext cx="1460432" cy="1460432"/>
        </a:xfrm>
        <a:prstGeom prst="ellipse">
          <a:avLst/>
        </a:prstGeom>
        <a:noFill/>
        <a:ln w="34925" cap="flat" cmpd="sng" algn="ctr">
          <a:solidFill>
            <a:srgbClr val="0076A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b="1" kern="1200" dirty="0">
              <a:solidFill>
                <a:schemeClr val="tx1"/>
              </a:solidFill>
              <a:latin typeface="Calibri" panose="020F0502020204030204"/>
              <a:ea typeface="+mn-ea"/>
              <a:cs typeface="+mn-cs"/>
            </a:rPr>
            <a:t>5. REVIEW AND REFLECT</a:t>
          </a:r>
        </a:p>
      </dsp:txBody>
      <dsp:txXfrm>
        <a:off x="1239022" y="1488500"/>
        <a:ext cx="1032682" cy="1032682"/>
      </dsp:txXfrm>
    </dsp:sp>
    <dsp:sp modelId="{44559DBE-E7B9-4C61-8425-DA12BC6E509B}">
      <dsp:nvSpPr>
        <dsp:cNvPr id="0" name=""/>
        <dsp:cNvSpPr/>
      </dsp:nvSpPr>
      <dsp:spPr>
        <a:xfrm rot="19440000">
          <a:off x="2439482" y="1120229"/>
          <a:ext cx="388476" cy="492895"/>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dirty="0">
            <a:solidFill>
              <a:schemeClr val="tx1"/>
            </a:solidFill>
            <a:latin typeface="Calibri" panose="020F0502020204030204"/>
            <a:ea typeface="+mn-ea"/>
            <a:cs typeface="+mn-cs"/>
          </a:endParaRPr>
        </a:p>
      </dsp:txBody>
      <dsp:txXfrm>
        <a:off x="2450611" y="1253059"/>
        <a:ext cx="271933" cy="295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06B8E-FC30-4330-9F5E-FD6DBED585EA}">
      <dsp:nvSpPr>
        <dsp:cNvPr id="0" name=""/>
        <dsp:cNvSpPr/>
      </dsp:nvSpPr>
      <dsp:spPr>
        <a:xfrm>
          <a:off x="3000094" y="494"/>
          <a:ext cx="1511049" cy="1511049"/>
        </a:xfrm>
        <a:prstGeom prst="ellipse">
          <a:avLst/>
        </a:prstGeom>
        <a:noFill/>
        <a:ln w="38100" cap="flat" cmpd="sng" algn="ctr">
          <a:solidFill>
            <a:srgbClr val="FF6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b="1" kern="1200" dirty="0">
              <a:solidFill>
                <a:schemeClr val="tx1"/>
              </a:solidFill>
              <a:latin typeface="Calibri" panose="020F0502020204030204"/>
              <a:ea typeface="+mn-ea"/>
              <a:cs typeface="+mn-cs"/>
            </a:rPr>
            <a:t>1. SERVICE PHILOSOPHY</a:t>
          </a:r>
          <a:endParaRPr lang="en-AU" sz="1100" kern="1200" dirty="0">
            <a:solidFill>
              <a:schemeClr val="tx1"/>
            </a:solidFill>
          </a:endParaRPr>
        </a:p>
      </dsp:txBody>
      <dsp:txXfrm>
        <a:off x="3221382" y="221782"/>
        <a:ext cx="1068473" cy="1068473"/>
      </dsp:txXfrm>
    </dsp:sp>
    <dsp:sp modelId="{C5DB99C2-C2F5-4BF9-9674-EE71148D1B39}">
      <dsp:nvSpPr>
        <dsp:cNvPr id="0" name=""/>
        <dsp:cNvSpPr/>
      </dsp:nvSpPr>
      <dsp:spPr>
        <a:xfrm rot="2148838">
          <a:off x="4460843" y="1147861"/>
          <a:ext cx="382340" cy="509979"/>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a:p>
      </dsp:txBody>
      <dsp:txXfrm>
        <a:off x="4471687" y="1216298"/>
        <a:ext cx="267638" cy="305987"/>
      </dsp:txXfrm>
    </dsp:sp>
    <dsp:sp modelId="{CAE8CF8F-26C8-48CF-A928-D1EEDECFFE7C}">
      <dsp:nvSpPr>
        <dsp:cNvPr id="0" name=""/>
        <dsp:cNvSpPr/>
      </dsp:nvSpPr>
      <dsp:spPr>
        <a:xfrm>
          <a:off x="4810432" y="1306822"/>
          <a:ext cx="1511049" cy="1511049"/>
        </a:xfrm>
        <a:prstGeom prst="ellipse">
          <a:avLst/>
        </a:prstGeom>
        <a:noFill/>
        <a:ln w="38100" cap="flat" cmpd="sng" algn="ctr">
          <a:solidFill>
            <a:srgbClr val="FF6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100" b="1" kern="1200" dirty="0">
              <a:solidFill>
                <a:schemeClr val="tx1"/>
              </a:solidFill>
              <a:latin typeface="Calibri" panose="020F0502020204030204"/>
              <a:ea typeface="+mn-ea"/>
              <a:cs typeface="+mn-cs"/>
            </a:rPr>
            <a:t>2. SELF-ASSESS</a:t>
          </a:r>
          <a:endParaRPr lang="en-AU" sz="1100" kern="1200" dirty="0">
            <a:solidFill>
              <a:prstClr val="black"/>
            </a:solidFill>
            <a:latin typeface="Calibri"/>
            <a:ea typeface="+mn-ea"/>
            <a:cs typeface="+mn-cs"/>
          </a:endParaRPr>
        </a:p>
      </dsp:txBody>
      <dsp:txXfrm>
        <a:off x="5031720" y="1528110"/>
        <a:ext cx="1068473" cy="1068473"/>
      </dsp:txXfrm>
    </dsp:sp>
    <dsp:sp modelId="{D2C5C1B3-618D-49E3-AAEC-E3BB02AC8CDF}">
      <dsp:nvSpPr>
        <dsp:cNvPr id="0" name=""/>
        <dsp:cNvSpPr/>
      </dsp:nvSpPr>
      <dsp:spPr>
        <a:xfrm rot="6427626">
          <a:off x="5025493" y="2890744"/>
          <a:ext cx="413219" cy="509979"/>
        </a:xfrm>
        <a:prstGeom prst="rightArrow">
          <a:avLst>
            <a:gd name="adj1" fmla="val 60000"/>
            <a:gd name="adj2" fmla="val 50000"/>
          </a:avLst>
        </a:prstGeom>
        <a:solidFill>
          <a:prstClr val="white">
            <a:lumMod val="75000"/>
          </a:prst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a:solidFill>
              <a:prstClr val="white"/>
            </a:solidFill>
            <a:latin typeface="Calibri"/>
            <a:ea typeface="+mn-ea"/>
            <a:cs typeface="+mn-cs"/>
          </a:endParaRPr>
        </a:p>
      </dsp:txBody>
      <dsp:txXfrm rot="10800000">
        <a:off x="5105730" y="2933506"/>
        <a:ext cx="289253" cy="305987"/>
      </dsp:txXfrm>
    </dsp:sp>
    <dsp:sp modelId="{EDC1E7D8-06EA-444E-B38A-31E290617C91}">
      <dsp:nvSpPr>
        <dsp:cNvPr id="0" name=""/>
        <dsp:cNvSpPr/>
      </dsp:nvSpPr>
      <dsp:spPr>
        <a:xfrm>
          <a:off x="4135835" y="3495948"/>
          <a:ext cx="1511049" cy="1511049"/>
        </a:xfrm>
        <a:prstGeom prst="ellipse">
          <a:avLst/>
        </a:prstGeom>
        <a:noFill/>
        <a:ln w="38100" cap="flat" cmpd="sng" algn="ctr">
          <a:solidFill>
            <a:srgbClr val="FF6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100" b="1" kern="1200" dirty="0">
              <a:solidFill>
                <a:schemeClr val="tx1"/>
              </a:solidFill>
              <a:latin typeface="Calibri" panose="020F0502020204030204"/>
              <a:ea typeface="+mn-ea"/>
              <a:cs typeface="+mn-cs"/>
            </a:rPr>
            <a:t>3. IDENTIFY STRENGTHS &amp; AREAS FOR IMPROVEMENT</a:t>
          </a:r>
          <a:endParaRPr lang="en-AU" sz="1100" kern="1200" dirty="0">
            <a:solidFill>
              <a:prstClr val="black"/>
            </a:solidFill>
            <a:latin typeface="Calibri"/>
            <a:ea typeface="+mn-ea"/>
            <a:cs typeface="+mn-cs"/>
          </a:endParaRPr>
        </a:p>
      </dsp:txBody>
      <dsp:txXfrm>
        <a:off x="4357123" y="3717236"/>
        <a:ext cx="1068473" cy="1068473"/>
      </dsp:txXfrm>
    </dsp:sp>
    <dsp:sp modelId="{AC8DF08E-8BDB-4535-9B86-071A50E2919C}">
      <dsp:nvSpPr>
        <dsp:cNvPr id="0" name=""/>
        <dsp:cNvSpPr/>
      </dsp:nvSpPr>
      <dsp:spPr>
        <a:xfrm rot="10871509">
          <a:off x="3565384" y="3973092"/>
          <a:ext cx="403291" cy="509979"/>
        </a:xfrm>
        <a:prstGeom prst="rightArrow">
          <a:avLst>
            <a:gd name="adj1" fmla="val 60000"/>
            <a:gd name="adj2" fmla="val 50000"/>
          </a:avLst>
        </a:prstGeom>
        <a:solidFill>
          <a:prstClr val="white">
            <a:lumMod val="75000"/>
          </a:prst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a:solidFill>
              <a:prstClr val="white"/>
            </a:solidFill>
            <a:latin typeface="Calibri"/>
            <a:ea typeface="+mn-ea"/>
            <a:cs typeface="+mn-cs"/>
          </a:endParaRPr>
        </a:p>
      </dsp:txBody>
      <dsp:txXfrm rot="10800000">
        <a:off x="3686358" y="4076346"/>
        <a:ext cx="282304" cy="305987"/>
      </dsp:txXfrm>
    </dsp:sp>
    <dsp:sp modelId="{B1EEAE69-2085-43FD-A3DC-19A0C0E7C76A}">
      <dsp:nvSpPr>
        <dsp:cNvPr id="0" name=""/>
        <dsp:cNvSpPr/>
      </dsp:nvSpPr>
      <dsp:spPr>
        <a:xfrm>
          <a:off x="1864350" y="3448691"/>
          <a:ext cx="1511049" cy="1511049"/>
        </a:xfrm>
        <a:prstGeom prst="ellipse">
          <a:avLst/>
        </a:prstGeom>
        <a:noFill/>
        <a:ln w="38100" cap="flat" cmpd="sng" algn="ctr">
          <a:solidFill>
            <a:srgbClr val="FF6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100" b="1" kern="1200" dirty="0">
              <a:solidFill>
                <a:schemeClr val="tx1"/>
              </a:solidFill>
              <a:latin typeface="Calibri" panose="020F0502020204030204"/>
              <a:ea typeface="+mn-ea"/>
              <a:cs typeface="+mn-cs"/>
            </a:rPr>
            <a:t>4. QUALITY IMPROVEMENT PLANNING</a:t>
          </a:r>
          <a:endParaRPr lang="en-AU" sz="1100" kern="1200" dirty="0">
            <a:solidFill>
              <a:prstClr val="black"/>
            </a:solidFill>
            <a:latin typeface="Calibri"/>
            <a:ea typeface="+mn-ea"/>
            <a:cs typeface="+mn-cs"/>
          </a:endParaRPr>
        </a:p>
      </dsp:txBody>
      <dsp:txXfrm>
        <a:off x="2085638" y="3669979"/>
        <a:ext cx="1068473" cy="1068473"/>
      </dsp:txXfrm>
    </dsp:sp>
    <dsp:sp modelId="{61C861EB-D93D-4A5F-B59D-E38B0CD5A5A8}">
      <dsp:nvSpPr>
        <dsp:cNvPr id="0" name=""/>
        <dsp:cNvSpPr/>
      </dsp:nvSpPr>
      <dsp:spPr>
        <a:xfrm rot="15173200">
          <a:off x="2093492" y="2895121"/>
          <a:ext cx="370941" cy="509979"/>
        </a:xfrm>
        <a:prstGeom prst="rightArrow">
          <a:avLst>
            <a:gd name="adj1" fmla="val 60000"/>
            <a:gd name="adj2" fmla="val 50000"/>
          </a:avLst>
        </a:prstGeom>
        <a:solidFill>
          <a:prstClr val="white">
            <a:lumMod val="75000"/>
          </a:prst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a:solidFill>
              <a:prstClr val="white"/>
            </a:solidFill>
            <a:latin typeface="Calibri"/>
            <a:ea typeface="+mn-ea"/>
            <a:cs typeface="+mn-cs"/>
          </a:endParaRPr>
        </a:p>
      </dsp:txBody>
      <dsp:txXfrm rot="10800000">
        <a:off x="2165506" y="3050294"/>
        <a:ext cx="259659" cy="305987"/>
      </dsp:txXfrm>
    </dsp:sp>
    <dsp:sp modelId="{3B676585-4A6E-4018-98E9-E7BC858E298F}">
      <dsp:nvSpPr>
        <dsp:cNvPr id="0" name=""/>
        <dsp:cNvSpPr/>
      </dsp:nvSpPr>
      <dsp:spPr>
        <a:xfrm>
          <a:off x="1213753" y="1335642"/>
          <a:ext cx="1511049" cy="1511049"/>
        </a:xfrm>
        <a:prstGeom prst="ellipse">
          <a:avLst/>
        </a:prstGeom>
        <a:noFill/>
        <a:ln w="38100" cap="flat" cmpd="sng" algn="ctr">
          <a:solidFill>
            <a:srgbClr val="FF6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100" b="1" kern="1200" dirty="0">
              <a:solidFill>
                <a:schemeClr val="tx1"/>
              </a:solidFill>
              <a:latin typeface="Calibri" panose="020F0502020204030204"/>
              <a:ea typeface="+mn-ea"/>
              <a:cs typeface="+mn-cs"/>
            </a:rPr>
            <a:t>5. REVIEW AND REFLECT</a:t>
          </a:r>
          <a:endParaRPr lang="en-AU" sz="1100" kern="1200" dirty="0">
            <a:solidFill>
              <a:prstClr val="black"/>
            </a:solidFill>
            <a:latin typeface="Calibri"/>
            <a:ea typeface="+mn-ea"/>
            <a:cs typeface="+mn-cs"/>
          </a:endParaRPr>
        </a:p>
      </dsp:txBody>
      <dsp:txXfrm>
        <a:off x="1435041" y="1556930"/>
        <a:ext cx="1068473" cy="1068473"/>
      </dsp:txXfrm>
    </dsp:sp>
    <dsp:sp modelId="{0B51039B-ACB1-4340-B0E4-E6930D789A75}">
      <dsp:nvSpPr>
        <dsp:cNvPr id="0" name=""/>
        <dsp:cNvSpPr/>
      </dsp:nvSpPr>
      <dsp:spPr>
        <a:xfrm rot="19393488">
          <a:off x="2677642" y="1193058"/>
          <a:ext cx="381130" cy="509979"/>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a:p>
      </dsp:txBody>
      <dsp:txXfrm>
        <a:off x="2689019" y="1329280"/>
        <a:ext cx="266791" cy="30598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30B565-89CF-5544-8EDB-DFD5C51942DF}" type="datetimeFigureOut">
              <a:rPr lang="en-US" smtClean="0"/>
              <a:t>11/2/2021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6EE8C5-A796-C544-AC98-E5D86513EADE}" type="slidenum">
              <a:rPr lang="en-US" smtClean="0"/>
              <a:t>‹#›</a:t>
            </a:fld>
            <a:endParaRPr lang="en-US"/>
          </a:p>
        </p:txBody>
      </p:sp>
    </p:spTree>
    <p:extLst>
      <p:ext uri="{BB962C8B-B14F-4D97-AF65-F5344CB8AC3E}">
        <p14:creationId xmlns:p14="http://schemas.microsoft.com/office/powerpoint/2010/main" val="16134539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95774-DD9C-47B2-A75F-4C56214FC817}" type="datetimeFigureOut">
              <a:rPr lang="en-AU" smtClean="0"/>
              <a:t>2/11/2021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3BE95-A380-440D-B831-15E3A0BDE62F}" type="slidenum">
              <a:rPr lang="en-AU" smtClean="0"/>
              <a:t>‹#›</a:t>
            </a:fld>
            <a:endParaRPr lang="en-AU"/>
          </a:p>
        </p:txBody>
      </p:sp>
    </p:spTree>
    <p:extLst>
      <p:ext uri="{BB962C8B-B14F-4D97-AF65-F5344CB8AC3E}">
        <p14:creationId xmlns:p14="http://schemas.microsoft.com/office/powerpoint/2010/main" val="10685503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3E3BE95-A380-440D-B831-15E3A0BDE62F}" type="slidenum">
              <a:rPr lang="en-AU" smtClean="0"/>
              <a:t>23</a:t>
            </a:fld>
            <a:endParaRPr lang="en-AU"/>
          </a:p>
        </p:txBody>
      </p:sp>
    </p:spTree>
    <p:extLst>
      <p:ext uri="{BB962C8B-B14F-4D97-AF65-F5344CB8AC3E}">
        <p14:creationId xmlns:p14="http://schemas.microsoft.com/office/powerpoint/2010/main" val="383968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3E3BE95-A380-440D-B831-15E3A0BDE62F}" type="slidenum">
              <a:rPr lang="en-AU" smtClean="0"/>
              <a:t>32</a:t>
            </a:fld>
            <a:endParaRPr lang="en-AU"/>
          </a:p>
        </p:txBody>
      </p:sp>
    </p:spTree>
    <p:extLst>
      <p:ext uri="{BB962C8B-B14F-4D97-AF65-F5344CB8AC3E}">
        <p14:creationId xmlns:p14="http://schemas.microsoft.com/office/powerpoint/2010/main" val="193213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294944-A1A5-496E-8EB6-25453521DD1E}" type="slidenum">
              <a:rPr lang="en-AU" smtClean="0"/>
              <a:t>39</a:t>
            </a:fld>
            <a:endParaRPr lang="en-AU" dirty="0"/>
          </a:p>
        </p:txBody>
      </p:sp>
    </p:spTree>
    <p:extLst>
      <p:ext uri="{BB962C8B-B14F-4D97-AF65-F5344CB8AC3E}">
        <p14:creationId xmlns:p14="http://schemas.microsoft.com/office/powerpoint/2010/main" val="263376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600D233-7437-4955-ADE5-0F5912C377D7}" type="datetime1">
              <a:rPr lang="en-AU" smtClean="0">
                <a:solidFill>
                  <a:prstClr val="black">
                    <a:tint val="75000"/>
                  </a:prstClr>
                </a:solidFill>
              </a:rPr>
              <a:t>2/11/2021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AED260F-CC73-44A5-9EB3-983336C2F07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1751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D3EB288-5062-4CEE-A3F9-FE5E395E208A}" type="datetime1">
              <a:rPr lang="en-AU" smtClean="0">
                <a:solidFill>
                  <a:prstClr val="black">
                    <a:tint val="75000"/>
                  </a:prstClr>
                </a:solidFill>
              </a:rPr>
              <a:t>2/11/2021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AED260F-CC73-44A5-9EB3-983336C2F07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5241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5FB015D-4CEC-4617-B4E4-26568AD340AE}" type="datetime1">
              <a:rPr lang="en-AU" smtClean="0">
                <a:solidFill>
                  <a:prstClr val="black">
                    <a:tint val="75000"/>
                  </a:prstClr>
                </a:solidFill>
              </a:rPr>
              <a:t>2/11/2021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AED260F-CC73-44A5-9EB3-983336C2F07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04936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 Content smart art graph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A011BE-5F0C-452D-A4B5-34BAE22A6453}"/>
              </a:ext>
            </a:extLst>
          </p:cNvPr>
          <p:cNvSpPr>
            <a:spLocks noGrp="1"/>
          </p:cNvSpPr>
          <p:nvPr>
            <p:ph type="sldNum" sz="quarter" idx="12"/>
          </p:nvPr>
        </p:nvSpPr>
        <p:spPr/>
        <p:txBody>
          <a:bodyPr/>
          <a:lstStyle/>
          <a:p>
            <a:fld id="{1EF33B6B-D7BF-41C9-B230-8C03A4C81EA8}" type="slidenum">
              <a:rPr lang="en-AU" smtClean="0">
                <a:solidFill>
                  <a:prstClr val="white"/>
                </a:solidFill>
              </a:rPr>
              <a:pPr/>
              <a:t>‹#›</a:t>
            </a:fld>
            <a:endParaRPr lang="en-AU" dirty="0">
              <a:solidFill>
                <a:prstClr val="white"/>
              </a:solidFill>
            </a:endParaRPr>
          </a:p>
        </p:txBody>
      </p:sp>
      <p:sp>
        <p:nvSpPr>
          <p:cNvPr id="11" name="Text Placeholder 17">
            <a:extLst>
              <a:ext uri="{FF2B5EF4-FFF2-40B4-BE49-F238E27FC236}">
                <a16:creationId xmlns:a16="http://schemas.microsoft.com/office/drawing/2014/main" id="{D4792230-D2A6-47ED-87F6-3BA18AF99834}"/>
              </a:ext>
            </a:extLst>
          </p:cNvPr>
          <p:cNvSpPr>
            <a:spLocks noGrp="1"/>
          </p:cNvSpPr>
          <p:nvPr>
            <p:ph type="body" sz="quarter" idx="14" hasCustomPrompt="1"/>
          </p:nvPr>
        </p:nvSpPr>
        <p:spPr>
          <a:xfrm rot="5400000">
            <a:off x="10612825" y="4687885"/>
            <a:ext cx="2426636" cy="389594"/>
          </a:xfrm>
          <a:prstGeom prst="rect">
            <a:avLst/>
          </a:prstGeom>
        </p:spPr>
        <p:txBody>
          <a:bodyPr anchor="ctr"/>
          <a:lstStyle>
            <a:lvl1pPr marL="0" indent="0">
              <a:buNone/>
              <a:defRPr sz="1100"/>
            </a:lvl1pPr>
            <a:lvl3pPr marL="914400" indent="0" algn="l">
              <a:buNone/>
              <a:defRPr sz="1000">
                <a:solidFill>
                  <a:schemeClr val="bg2">
                    <a:lumMod val="50000"/>
                  </a:schemeClr>
                </a:solidFill>
              </a:defRPr>
            </a:lvl3pPr>
            <a:lvl5pPr marL="1828800" indent="0">
              <a:buNone/>
              <a:defRPr sz="1000"/>
            </a:lvl5pPr>
          </a:lstStyle>
          <a:p>
            <a:pPr lvl="0"/>
            <a:r>
              <a:rPr lang="en-US" dirty="0"/>
              <a:t>Enter text here</a:t>
            </a:r>
          </a:p>
        </p:txBody>
      </p:sp>
      <p:sp>
        <p:nvSpPr>
          <p:cNvPr id="12" name="Title 11">
            <a:extLst>
              <a:ext uri="{FF2B5EF4-FFF2-40B4-BE49-F238E27FC236}">
                <a16:creationId xmlns:a16="http://schemas.microsoft.com/office/drawing/2014/main" id="{2D560BA1-D7DB-4FEE-A830-E215617A209E}"/>
              </a:ext>
            </a:extLst>
          </p:cNvPr>
          <p:cNvSpPr>
            <a:spLocks noGrp="1"/>
          </p:cNvSpPr>
          <p:nvPr>
            <p:ph type="title" hasCustomPrompt="1"/>
          </p:nvPr>
        </p:nvSpPr>
        <p:spPr>
          <a:xfrm>
            <a:off x="561701" y="469629"/>
            <a:ext cx="10593977" cy="588464"/>
          </a:xfrm>
          <a:prstGeom prst="rect">
            <a:avLst/>
          </a:prstGeom>
        </p:spPr>
        <p:txBody>
          <a:bodyPr/>
          <a:lstStyle>
            <a:lvl1pPr>
              <a:defRPr sz="2400" b="1" spc="300">
                <a:solidFill>
                  <a:srgbClr val="0076AB"/>
                </a:solidFill>
                <a:latin typeface="+mn-lt"/>
              </a:defRPr>
            </a:lvl1pPr>
          </a:lstStyle>
          <a:p>
            <a:r>
              <a:rPr lang="en-US" dirty="0"/>
              <a:t>CLICK TO EDIT TITLE</a:t>
            </a:r>
            <a:endParaRPr lang="en-AU" dirty="0"/>
          </a:p>
        </p:txBody>
      </p:sp>
      <p:sp>
        <p:nvSpPr>
          <p:cNvPr id="3" name="Content Placeholder 2">
            <a:extLst>
              <a:ext uri="{FF2B5EF4-FFF2-40B4-BE49-F238E27FC236}">
                <a16:creationId xmlns:a16="http://schemas.microsoft.com/office/drawing/2014/main" id="{82605087-A41E-4FFC-AD69-70B47F190981}"/>
              </a:ext>
            </a:extLst>
          </p:cNvPr>
          <p:cNvSpPr>
            <a:spLocks noGrp="1"/>
          </p:cNvSpPr>
          <p:nvPr>
            <p:ph sz="quarter" idx="15" hasCustomPrompt="1"/>
          </p:nvPr>
        </p:nvSpPr>
        <p:spPr>
          <a:xfrm>
            <a:off x="561975" y="1190625"/>
            <a:ext cx="10593388" cy="4657725"/>
          </a:xfrm>
          <a:prstGeom prst="rect">
            <a:avLst/>
          </a:prstGeom>
        </p:spPr>
        <p:txBody>
          <a:bodyPr/>
          <a:lstStyle>
            <a:lvl1pPr>
              <a:defRPr sz="1600"/>
            </a:lvl1pPr>
          </a:lstStyle>
          <a:p>
            <a:pPr lvl="0"/>
            <a:r>
              <a:rPr lang="en-US" dirty="0"/>
              <a:t>Click on the icon to insert any media</a:t>
            </a:r>
            <a:endParaRPr lang="en-AU" dirty="0"/>
          </a:p>
        </p:txBody>
      </p:sp>
    </p:spTree>
    <p:extLst>
      <p:ext uri="{BB962C8B-B14F-4D97-AF65-F5344CB8AC3E}">
        <p14:creationId xmlns:p14="http://schemas.microsoft.com/office/powerpoint/2010/main" val="3596582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1 - Content smart art graph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A011BE-5F0C-452D-A4B5-34BAE22A6453}"/>
              </a:ext>
            </a:extLst>
          </p:cNvPr>
          <p:cNvSpPr>
            <a:spLocks noGrp="1"/>
          </p:cNvSpPr>
          <p:nvPr>
            <p:ph type="sldNum" sz="quarter" idx="12"/>
          </p:nvPr>
        </p:nvSpPr>
        <p:spPr/>
        <p:txBody>
          <a:bodyPr/>
          <a:lstStyle/>
          <a:p>
            <a:fld id="{1EF33B6B-D7BF-41C9-B230-8C03A4C81EA8}" type="slidenum">
              <a:rPr lang="en-AU" smtClean="0">
                <a:solidFill>
                  <a:prstClr val="white"/>
                </a:solidFill>
              </a:rPr>
              <a:pPr/>
              <a:t>‹#›</a:t>
            </a:fld>
            <a:endParaRPr lang="en-AU" dirty="0">
              <a:solidFill>
                <a:prstClr val="white"/>
              </a:solidFill>
            </a:endParaRPr>
          </a:p>
        </p:txBody>
      </p:sp>
      <p:sp>
        <p:nvSpPr>
          <p:cNvPr id="11" name="Text Placeholder 17">
            <a:extLst>
              <a:ext uri="{FF2B5EF4-FFF2-40B4-BE49-F238E27FC236}">
                <a16:creationId xmlns:a16="http://schemas.microsoft.com/office/drawing/2014/main" id="{D4792230-D2A6-47ED-87F6-3BA18AF99834}"/>
              </a:ext>
            </a:extLst>
          </p:cNvPr>
          <p:cNvSpPr>
            <a:spLocks noGrp="1"/>
          </p:cNvSpPr>
          <p:nvPr>
            <p:ph type="body" sz="quarter" idx="14" hasCustomPrompt="1"/>
          </p:nvPr>
        </p:nvSpPr>
        <p:spPr>
          <a:xfrm rot="5400000">
            <a:off x="10612825" y="4687885"/>
            <a:ext cx="2426636" cy="389594"/>
          </a:xfrm>
          <a:prstGeom prst="rect">
            <a:avLst/>
          </a:prstGeom>
        </p:spPr>
        <p:txBody>
          <a:bodyPr anchor="ctr"/>
          <a:lstStyle>
            <a:lvl1pPr marL="0" indent="0">
              <a:buNone/>
              <a:defRPr sz="1100"/>
            </a:lvl1pPr>
            <a:lvl3pPr marL="914400" indent="0" algn="l">
              <a:buNone/>
              <a:defRPr sz="1000">
                <a:solidFill>
                  <a:schemeClr val="bg2">
                    <a:lumMod val="50000"/>
                  </a:schemeClr>
                </a:solidFill>
              </a:defRPr>
            </a:lvl3pPr>
            <a:lvl5pPr marL="1828800" indent="0">
              <a:buNone/>
              <a:defRPr sz="1000"/>
            </a:lvl5pPr>
          </a:lstStyle>
          <a:p>
            <a:pPr lvl="0"/>
            <a:r>
              <a:rPr lang="en-US" dirty="0"/>
              <a:t>Enter text here</a:t>
            </a:r>
          </a:p>
        </p:txBody>
      </p:sp>
      <p:sp>
        <p:nvSpPr>
          <p:cNvPr id="12" name="Title 11">
            <a:extLst>
              <a:ext uri="{FF2B5EF4-FFF2-40B4-BE49-F238E27FC236}">
                <a16:creationId xmlns:a16="http://schemas.microsoft.com/office/drawing/2014/main" id="{2D560BA1-D7DB-4FEE-A830-E215617A209E}"/>
              </a:ext>
            </a:extLst>
          </p:cNvPr>
          <p:cNvSpPr>
            <a:spLocks noGrp="1"/>
          </p:cNvSpPr>
          <p:nvPr>
            <p:ph type="title" hasCustomPrompt="1"/>
          </p:nvPr>
        </p:nvSpPr>
        <p:spPr>
          <a:xfrm>
            <a:off x="561701" y="469629"/>
            <a:ext cx="10593977" cy="588464"/>
          </a:xfrm>
          <a:prstGeom prst="rect">
            <a:avLst/>
          </a:prstGeom>
        </p:spPr>
        <p:txBody>
          <a:bodyPr/>
          <a:lstStyle>
            <a:lvl1pPr>
              <a:defRPr sz="2400" b="1" spc="300">
                <a:solidFill>
                  <a:srgbClr val="0076AB"/>
                </a:solidFill>
                <a:latin typeface="+mn-lt"/>
              </a:defRPr>
            </a:lvl1pPr>
          </a:lstStyle>
          <a:p>
            <a:r>
              <a:rPr lang="en-US" dirty="0"/>
              <a:t>CLICK TO EDIT TITLE</a:t>
            </a:r>
            <a:endParaRPr lang="en-AU" dirty="0"/>
          </a:p>
        </p:txBody>
      </p:sp>
      <p:sp>
        <p:nvSpPr>
          <p:cNvPr id="3" name="Content Placeholder 2">
            <a:extLst>
              <a:ext uri="{FF2B5EF4-FFF2-40B4-BE49-F238E27FC236}">
                <a16:creationId xmlns:a16="http://schemas.microsoft.com/office/drawing/2014/main" id="{82605087-A41E-4FFC-AD69-70B47F190981}"/>
              </a:ext>
            </a:extLst>
          </p:cNvPr>
          <p:cNvSpPr>
            <a:spLocks noGrp="1"/>
          </p:cNvSpPr>
          <p:nvPr>
            <p:ph sz="quarter" idx="15" hasCustomPrompt="1"/>
          </p:nvPr>
        </p:nvSpPr>
        <p:spPr>
          <a:xfrm>
            <a:off x="561975" y="1190625"/>
            <a:ext cx="10593388" cy="4657725"/>
          </a:xfrm>
          <a:prstGeom prst="rect">
            <a:avLst/>
          </a:prstGeom>
        </p:spPr>
        <p:txBody>
          <a:bodyPr/>
          <a:lstStyle>
            <a:lvl1pPr>
              <a:defRPr sz="1600"/>
            </a:lvl1pPr>
          </a:lstStyle>
          <a:p>
            <a:pPr lvl="0"/>
            <a:r>
              <a:rPr lang="en-US" dirty="0"/>
              <a:t>Click on the icon to insert any media</a:t>
            </a:r>
            <a:endParaRPr lang="en-AU" dirty="0"/>
          </a:p>
        </p:txBody>
      </p:sp>
    </p:spTree>
    <p:extLst>
      <p:ext uri="{BB962C8B-B14F-4D97-AF65-F5344CB8AC3E}">
        <p14:creationId xmlns:p14="http://schemas.microsoft.com/office/powerpoint/2010/main" val="4162288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355D39C-3417-437E-9DEA-72B4FC4AA8DB}" type="datetime1">
              <a:rPr lang="en-AU" smtClean="0">
                <a:solidFill>
                  <a:prstClr val="black">
                    <a:tint val="75000"/>
                  </a:prstClr>
                </a:solidFill>
              </a:rPr>
              <a:t>2/11/2021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AED260F-CC73-44A5-9EB3-983336C2F07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9560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5AAA7A-CBB2-4A15-9181-5DD9A4EDD383}" type="datetime1">
              <a:rPr lang="en-AU" smtClean="0">
                <a:solidFill>
                  <a:prstClr val="black">
                    <a:tint val="75000"/>
                  </a:prstClr>
                </a:solidFill>
              </a:rPr>
              <a:t>2/11/2021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AED260F-CC73-44A5-9EB3-983336C2F07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4751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BDFD2BC4-01AF-4157-9F55-C1E534EE69C6}" type="datetime1">
              <a:rPr lang="en-AU" smtClean="0">
                <a:solidFill>
                  <a:prstClr val="black">
                    <a:tint val="75000"/>
                  </a:prstClr>
                </a:solidFill>
              </a:rPr>
              <a:t>2/11/2021</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1AED260F-CC73-44A5-9EB3-983336C2F07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1737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F71562D-BD92-44C1-947E-A9162221A918}" type="datetime1">
              <a:rPr lang="en-AU" smtClean="0">
                <a:solidFill>
                  <a:prstClr val="black">
                    <a:tint val="75000"/>
                  </a:prstClr>
                </a:solidFill>
              </a:rPr>
              <a:t>2/11/2021</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1AED260F-CC73-44A5-9EB3-983336C2F07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5634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82DD34C-1C34-41A7-BB7B-33E3C4220D20}" type="datetime1">
              <a:rPr lang="en-AU" smtClean="0">
                <a:solidFill>
                  <a:prstClr val="black">
                    <a:tint val="75000"/>
                  </a:prstClr>
                </a:solidFill>
              </a:rPr>
              <a:t>2/11/2021</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1AED260F-CC73-44A5-9EB3-983336C2F07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5701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D5D41-2D38-40F0-80A1-C343551F0BBF}" type="datetime1">
              <a:rPr lang="en-AU" smtClean="0">
                <a:solidFill>
                  <a:prstClr val="black">
                    <a:tint val="75000"/>
                  </a:prstClr>
                </a:solidFill>
              </a:rPr>
              <a:t>2/11/2021</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1AED260F-CC73-44A5-9EB3-983336C2F07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7856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E31FBA-E955-4C77-BE2B-07BD8459519C}" type="datetime1">
              <a:rPr lang="en-AU" smtClean="0">
                <a:solidFill>
                  <a:prstClr val="black">
                    <a:tint val="75000"/>
                  </a:prstClr>
                </a:solidFill>
              </a:rPr>
              <a:t>2/11/2021</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1AED260F-CC73-44A5-9EB3-983336C2F07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5082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157704-0EDA-450D-88BC-DA53AA4C0D96}" type="datetime1">
              <a:rPr lang="en-AU" smtClean="0">
                <a:solidFill>
                  <a:prstClr val="black">
                    <a:tint val="75000"/>
                  </a:prstClr>
                </a:solidFill>
              </a:rPr>
              <a:t>2/11/2021</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1AED260F-CC73-44A5-9EB3-983336C2F07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5247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CB4F1-66D6-48B6-92E3-FCBB62D73531}" type="datetime1">
              <a:rPr lang="en-AU" smtClean="0">
                <a:solidFill>
                  <a:prstClr val="black">
                    <a:tint val="75000"/>
                  </a:prstClr>
                </a:solidFill>
              </a:rPr>
              <a:t>2/11/2021</a:t>
            </a:fld>
            <a:endParaRPr lang="en-A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D260F-CC73-44A5-9EB3-983336C2F078}"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84503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hyperlink" Target="https://www.acecqa.gov.au/nqf/about/guid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hyperlink" Target="mailto:info@acecqa.gov.au" TargetMode="External"/><Relationship Id="rId2" Type="http://schemas.openxmlformats.org/officeDocument/2006/relationships/hyperlink" Target="http://www.acecqa.gov.au/" TargetMode="Externa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www.facebook.com/ACECQA"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606358"/>
            <a:ext cx="10372724" cy="692049"/>
          </a:xfrm>
          <a:prstGeom prst="rect">
            <a:avLst/>
          </a:prstGeom>
        </p:spPr>
        <p:txBody>
          <a:bodyPr wrap="square">
            <a:spAutoFit/>
          </a:bodyPr>
          <a:lstStyle/>
          <a:p>
            <a:pPr marL="810260" algn="ctr">
              <a:lnSpc>
                <a:spcPct val="115000"/>
              </a:lnSpc>
              <a:spcBef>
                <a:spcPts val="2400"/>
              </a:spcBef>
              <a:spcAft>
                <a:spcPts val="0"/>
              </a:spcAft>
            </a:pPr>
            <a:r>
              <a:rPr lang="en-AU" sz="3600" b="1" kern="1400" spc="-50" dirty="0">
                <a:latin typeface="Calibri" panose="020F0502020204030204" pitchFamily="34" charset="0"/>
                <a:ea typeface="Times New Roman" panose="02020603050405020304" pitchFamily="18" charset="0"/>
                <a:cs typeface="Times New Roman" panose="02020603050405020304" pitchFamily="18" charset="0"/>
              </a:rPr>
              <a:t>Quality Improvement Planning </a:t>
            </a:r>
            <a:r>
              <a:rPr lang="en-AU" sz="3600" b="1" kern="1400" spc="-50" dirty="0">
                <a:effectLst/>
                <a:latin typeface="Calibri" panose="020F0502020204030204" pitchFamily="34" charset="0"/>
                <a:ea typeface="Times New Roman" panose="02020603050405020304" pitchFamily="18" charset="0"/>
                <a:cs typeface="Times New Roman" panose="02020603050405020304" pitchFamily="18" charset="0"/>
              </a:rPr>
              <a:t>Workbook</a:t>
            </a:r>
          </a:p>
        </p:txBody>
      </p:sp>
      <p:pic>
        <p:nvPicPr>
          <p:cNvPr id="2" name="Picture 1"/>
          <p:cNvPicPr>
            <a:picLocks noChangeAspect="1"/>
          </p:cNvPicPr>
          <p:nvPr/>
        </p:nvPicPr>
        <p:blipFill>
          <a:blip r:embed="rId2"/>
          <a:stretch>
            <a:fillRect/>
          </a:stretch>
        </p:blipFill>
        <p:spPr>
          <a:xfrm>
            <a:off x="323850" y="5591660"/>
            <a:ext cx="2025993" cy="936117"/>
          </a:xfrm>
          <a:prstGeom prst="rect">
            <a:avLst/>
          </a:prstGeom>
        </p:spPr>
      </p:pic>
      <p:sp>
        <p:nvSpPr>
          <p:cNvPr id="3" name="Rectangle 2"/>
          <p:cNvSpPr/>
          <p:nvPr/>
        </p:nvSpPr>
        <p:spPr>
          <a:xfrm>
            <a:off x="7651919" y="5591660"/>
            <a:ext cx="4216231" cy="1015663"/>
          </a:xfrm>
          <a:prstGeom prst="rect">
            <a:avLst/>
          </a:prstGeom>
        </p:spPr>
        <p:txBody>
          <a:bodyPr wrap="square">
            <a:spAutoFit/>
          </a:bodyPr>
          <a:lstStyle/>
          <a:p>
            <a:r>
              <a:rPr lang="en-US" sz="1200" dirty="0"/>
              <a:t>© 2021 Australian Children’s Education and Care Quality Authority Copyright in this workbook and any materials included in the Quality Improvement Program is owned by ACECQA. The workbook and related materials cannot be modified or adapted without written permission from ACECQA. </a:t>
            </a:r>
            <a:endParaRPr lang="en-AU" sz="1200" dirty="0"/>
          </a:p>
        </p:txBody>
      </p:sp>
      <p:cxnSp>
        <p:nvCxnSpPr>
          <p:cNvPr id="5" name="Straight Connector 4">
            <a:extLst>
              <a:ext uri="{FF2B5EF4-FFF2-40B4-BE49-F238E27FC236}">
                <a16:creationId xmlns:a16="http://schemas.microsoft.com/office/drawing/2014/main" id="{E5CECCBF-6C55-4CEE-B825-CCC0C33FCC18}"/>
              </a:ext>
            </a:extLst>
          </p:cNvPr>
          <p:cNvCxnSpPr>
            <a:cxnSpLocks/>
          </p:cNvCxnSpPr>
          <p:nvPr/>
        </p:nvCxnSpPr>
        <p:spPr>
          <a:xfrm>
            <a:off x="2305050" y="3438525"/>
            <a:ext cx="771525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566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CA5298-DE3F-4067-9C4B-0AC5516C83F0}"/>
              </a:ext>
            </a:extLst>
          </p:cNvPr>
          <p:cNvSpPr txBox="1"/>
          <p:nvPr/>
        </p:nvSpPr>
        <p:spPr>
          <a:xfrm>
            <a:off x="594920" y="196290"/>
            <a:ext cx="1785399"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Activity 3</a:t>
            </a:r>
          </a:p>
        </p:txBody>
      </p:sp>
      <p:cxnSp>
        <p:nvCxnSpPr>
          <p:cNvPr id="11" name="Straight Connector 10">
            <a:extLst>
              <a:ext uri="{FF2B5EF4-FFF2-40B4-BE49-F238E27FC236}">
                <a16:creationId xmlns:a16="http://schemas.microsoft.com/office/drawing/2014/main" id="{084EE070-B136-4274-8C62-35E2F30E4F1E}"/>
              </a:ext>
            </a:extLst>
          </p:cNvPr>
          <p:cNvCxnSpPr>
            <a:cxnSpLocks/>
          </p:cNvCxnSpPr>
          <p:nvPr/>
        </p:nvCxnSpPr>
        <p:spPr>
          <a:xfrm>
            <a:off x="675344" y="845647"/>
            <a:ext cx="16002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9173336-DE14-4BB2-84AF-59B3CDEA2CFD}"/>
              </a:ext>
            </a:extLst>
          </p:cNvPr>
          <p:cNvSpPr txBox="1"/>
          <p:nvPr/>
        </p:nvSpPr>
        <p:spPr>
          <a:xfrm>
            <a:off x="2638425" y="262426"/>
            <a:ext cx="4867275" cy="646331"/>
          </a:xfrm>
          <a:prstGeom prst="rect">
            <a:avLst/>
          </a:prstGeom>
          <a:noFill/>
        </p:spPr>
        <p:txBody>
          <a:bodyPr wrap="square">
            <a:spAutoFit/>
          </a:bodyPr>
          <a:lstStyle/>
          <a:p>
            <a:r>
              <a:rPr lang="en-AU" b="1" dirty="0"/>
              <a:t>Why are quality improvement planning processes important to children?</a:t>
            </a:r>
          </a:p>
        </p:txBody>
      </p:sp>
      <p:sp>
        <p:nvSpPr>
          <p:cNvPr id="13" name="Rectangle 12">
            <a:extLst>
              <a:ext uri="{FF2B5EF4-FFF2-40B4-BE49-F238E27FC236}">
                <a16:creationId xmlns:a16="http://schemas.microsoft.com/office/drawing/2014/main" id="{3F15B9B8-06AC-47E4-9A2E-8BF0196F3057}"/>
              </a:ext>
            </a:extLst>
          </p:cNvPr>
          <p:cNvSpPr/>
          <p:nvPr/>
        </p:nvSpPr>
        <p:spPr>
          <a:xfrm>
            <a:off x="628650" y="1279029"/>
            <a:ext cx="10944225" cy="4797906"/>
          </a:xfrm>
          <a:prstGeom prst="rect">
            <a:avLst/>
          </a:prstGeom>
          <a:noFill/>
          <a:ln w="3175" cmpd="sng">
            <a:solidFill>
              <a:srgbClr val="00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pic>
        <p:nvPicPr>
          <p:cNvPr id="14" name="Picture 13" descr="\\acecqa.central\users\SBurt\Downloads\group.png">
            <a:extLst>
              <a:ext uri="{FF2B5EF4-FFF2-40B4-BE49-F238E27FC236}">
                <a16:creationId xmlns:a16="http://schemas.microsoft.com/office/drawing/2014/main" id="{F8ACC9E9-E212-48D0-8514-DE382922715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62869" y="230116"/>
            <a:ext cx="710006" cy="710006"/>
          </a:xfrm>
          <a:prstGeom prst="rect">
            <a:avLst/>
          </a:prstGeom>
          <a:noFill/>
          <a:ln>
            <a:noFill/>
          </a:ln>
        </p:spPr>
      </p:pic>
      <p:sp>
        <p:nvSpPr>
          <p:cNvPr id="15" name="Slide Number Placeholder 4">
            <a:extLst>
              <a:ext uri="{FF2B5EF4-FFF2-40B4-BE49-F238E27FC236}">
                <a16:creationId xmlns:a16="http://schemas.microsoft.com/office/drawing/2014/main" id="{107458FE-63D8-4E44-9FB8-38EE63DD8205}"/>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10</a:t>
            </a:fld>
            <a:endParaRPr lang="en-AU" sz="1800" b="1" dirty="0">
              <a:solidFill>
                <a:schemeClr val="tx1"/>
              </a:solidFill>
            </a:endParaRPr>
          </a:p>
        </p:txBody>
      </p:sp>
      <p:cxnSp>
        <p:nvCxnSpPr>
          <p:cNvPr id="16" name="Straight Connector 15">
            <a:extLst>
              <a:ext uri="{FF2B5EF4-FFF2-40B4-BE49-F238E27FC236}">
                <a16:creationId xmlns:a16="http://schemas.microsoft.com/office/drawing/2014/main" id="{93B71EA1-4211-4A6A-A85E-0C0D422E2FD1}"/>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301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5344" y="1277324"/>
            <a:ext cx="5053405" cy="4616648"/>
          </a:xfrm>
          <a:prstGeom prst="rect">
            <a:avLst/>
          </a:prstGeom>
        </p:spPr>
        <p:txBody>
          <a:bodyPr wrap="square">
            <a:spAutoFit/>
          </a:bodyPr>
          <a:lstStyle/>
          <a:p>
            <a:r>
              <a:rPr lang="en-AU" sz="1400" dirty="0"/>
              <a:t>Self-assessment is the first step in quality improvement and is an important part of providing quality outcomes for children and families. </a:t>
            </a:r>
          </a:p>
          <a:p>
            <a:endParaRPr lang="en-US" sz="1400" dirty="0"/>
          </a:p>
          <a:p>
            <a:r>
              <a:rPr lang="en-US" sz="1400" dirty="0"/>
              <a:t>Self-assessment involves:</a:t>
            </a:r>
            <a:endParaRPr lang="en-AU" sz="1400" dirty="0"/>
          </a:p>
          <a:p>
            <a:pPr marL="342900" lvl="0" indent="-161925">
              <a:buFont typeface="Arial" panose="020B0604020202020204" pitchFamily="34" charset="0"/>
              <a:buChar char="•"/>
            </a:pPr>
            <a:r>
              <a:rPr lang="en-US" sz="1400" dirty="0"/>
              <a:t>critically reflecting and evaluating your service practices</a:t>
            </a:r>
            <a:endParaRPr lang="en-AU" sz="1400" dirty="0"/>
          </a:p>
          <a:p>
            <a:pPr marL="342900" lvl="0" indent="-161925">
              <a:buFont typeface="Arial" panose="020B0604020202020204" pitchFamily="34" charset="0"/>
              <a:buChar char="•"/>
            </a:pPr>
            <a:r>
              <a:rPr lang="en-US" sz="1400" dirty="0"/>
              <a:t>recognising your strengths and identifying opportunities for improvement </a:t>
            </a:r>
            <a:endParaRPr lang="en-AU" sz="1400" dirty="0"/>
          </a:p>
          <a:p>
            <a:pPr marL="342900" lvl="0" indent="-161925">
              <a:buFont typeface="Arial" panose="020B0604020202020204" pitchFamily="34" charset="0"/>
              <a:buChar char="•"/>
            </a:pPr>
            <a:r>
              <a:rPr lang="en-US" sz="1400" dirty="0"/>
              <a:t>providing an honest and informed picture of your unique service context, and </a:t>
            </a:r>
            <a:endParaRPr lang="en-AU" sz="1400" dirty="0"/>
          </a:p>
          <a:p>
            <a:pPr marL="342900" lvl="0" indent="-161925">
              <a:buFont typeface="Arial" panose="020B0604020202020204" pitchFamily="34" charset="0"/>
              <a:buChar char="•"/>
            </a:pPr>
            <a:r>
              <a:rPr lang="en-US" sz="1400" dirty="0"/>
              <a:t>describing the quality of education and care experienced by children and families attending your service.</a:t>
            </a:r>
            <a:endParaRPr lang="en-AU" sz="1400" dirty="0"/>
          </a:p>
          <a:p>
            <a:r>
              <a:rPr lang="en-US" sz="1400" dirty="0"/>
              <a:t> </a:t>
            </a:r>
            <a:endParaRPr lang="en-AU" sz="1400" dirty="0"/>
          </a:p>
          <a:p>
            <a:r>
              <a:rPr lang="en-US" sz="1400" dirty="0"/>
              <a:t>The self-assessment process is the starting point for determining and planning quality improvements in your service. </a:t>
            </a:r>
            <a:r>
              <a:rPr lang="en-AU" sz="1400" dirty="0"/>
              <a:t>It helps to inform quality improvement planning </a:t>
            </a:r>
            <a:r>
              <a:rPr lang="en-US" sz="1400" dirty="0"/>
              <a:t>and will</a:t>
            </a:r>
            <a:r>
              <a:rPr lang="en-AU" sz="1400" dirty="0"/>
              <a:t> </a:t>
            </a:r>
            <a:r>
              <a:rPr lang="en-US" sz="1400" dirty="0"/>
              <a:t>inform the development of your QIP. </a:t>
            </a:r>
            <a:endParaRPr lang="en-AU" sz="1400" dirty="0"/>
          </a:p>
          <a:p>
            <a:endParaRPr lang="en-US" sz="1400" dirty="0"/>
          </a:p>
          <a:p>
            <a:r>
              <a:rPr lang="en-US" sz="1400" dirty="0"/>
              <a:t>It also helps develop clear links between your service’s self-assessment documentation and identified priorities for attention in your QIP.</a:t>
            </a:r>
            <a:endParaRPr lang="en-AU" sz="1400" dirty="0">
              <a:effectLst/>
              <a:ea typeface="Times New Roman" panose="02020603050405020304" pitchFamily="18" charset="0"/>
            </a:endParaRPr>
          </a:p>
        </p:txBody>
      </p:sp>
      <p:sp>
        <p:nvSpPr>
          <p:cNvPr id="6" name="TextBox 5">
            <a:extLst>
              <a:ext uri="{FF2B5EF4-FFF2-40B4-BE49-F238E27FC236}">
                <a16:creationId xmlns:a16="http://schemas.microsoft.com/office/drawing/2014/main" id="{1EF092F5-B9B7-44AD-9AEE-05FAE032381F}"/>
              </a:ext>
            </a:extLst>
          </p:cNvPr>
          <p:cNvSpPr txBox="1"/>
          <p:nvPr/>
        </p:nvSpPr>
        <p:spPr>
          <a:xfrm>
            <a:off x="594920" y="196290"/>
            <a:ext cx="4862905" cy="535531"/>
          </a:xfrm>
          <a:prstGeom prst="rect">
            <a:avLst/>
          </a:prstGeom>
          <a:noFill/>
        </p:spPr>
        <p:txBody>
          <a:bodyPr wrap="square" rtlCol="0">
            <a:spAutoFit/>
          </a:bodyPr>
          <a:lstStyle/>
          <a:p>
            <a:pPr>
              <a:lnSpc>
                <a:spcPct val="90000"/>
              </a:lnSpc>
              <a:spcBef>
                <a:spcPct val="0"/>
              </a:spcBef>
            </a:pPr>
            <a:r>
              <a:rPr lang="en-US" sz="3200" b="1" dirty="0">
                <a:latin typeface="Calibri" panose="020F0502020204030204" pitchFamily="34" charset="0"/>
              </a:rPr>
              <a:t>What</a:t>
            </a:r>
            <a:r>
              <a:rPr lang="en-US" sz="3200" b="1" dirty="0">
                <a:latin typeface="Calibri" panose="020F0502020204030204" pitchFamily="34" charset="0"/>
                <a:ea typeface="Calibri" panose="020F0502020204030204" pitchFamily="34" charset="0"/>
              </a:rPr>
              <a:t> is self-assessment?</a:t>
            </a:r>
            <a:endParaRPr lang="en-AU" sz="3200" b="1" dirty="0">
              <a:latin typeface="Calibri" panose="020F0502020204030204" pitchFamily="34" charset="0"/>
              <a:ea typeface="Calibri" panose="020F0502020204030204" pitchFamily="34" charset="0"/>
            </a:endParaRPr>
          </a:p>
        </p:txBody>
      </p:sp>
      <p:cxnSp>
        <p:nvCxnSpPr>
          <p:cNvPr id="9" name="Straight Connector 8">
            <a:extLst>
              <a:ext uri="{FF2B5EF4-FFF2-40B4-BE49-F238E27FC236}">
                <a16:creationId xmlns:a16="http://schemas.microsoft.com/office/drawing/2014/main" id="{429E3437-5808-4216-AABF-763B02999FC2}"/>
              </a:ext>
            </a:extLst>
          </p:cNvPr>
          <p:cNvCxnSpPr>
            <a:cxnSpLocks/>
          </p:cNvCxnSpPr>
          <p:nvPr/>
        </p:nvCxnSpPr>
        <p:spPr>
          <a:xfrm>
            <a:off x="675344" y="845647"/>
            <a:ext cx="4220506"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0" name="Slide Number Placeholder 4">
            <a:extLst>
              <a:ext uri="{FF2B5EF4-FFF2-40B4-BE49-F238E27FC236}">
                <a16:creationId xmlns:a16="http://schemas.microsoft.com/office/drawing/2014/main" id="{608579D1-E832-4084-AC1E-930CF1F581F4}"/>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11</a:t>
            </a:fld>
            <a:endParaRPr lang="en-AU" sz="1800" b="1" dirty="0">
              <a:solidFill>
                <a:schemeClr val="tx1"/>
              </a:solidFill>
            </a:endParaRPr>
          </a:p>
        </p:txBody>
      </p:sp>
      <p:cxnSp>
        <p:nvCxnSpPr>
          <p:cNvPr id="11" name="Straight Connector 10">
            <a:extLst>
              <a:ext uri="{FF2B5EF4-FFF2-40B4-BE49-F238E27FC236}">
                <a16:creationId xmlns:a16="http://schemas.microsoft.com/office/drawing/2014/main" id="{4ABAB991-470D-4C29-86A1-55DD6326147F}"/>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9B80C60-47AE-46F9-99BB-AD9FEF389C5B}"/>
              </a:ext>
            </a:extLst>
          </p:cNvPr>
          <p:cNvSpPr txBox="1"/>
          <p:nvPr/>
        </p:nvSpPr>
        <p:spPr>
          <a:xfrm>
            <a:off x="6342217" y="196290"/>
            <a:ext cx="5532951" cy="535531"/>
          </a:xfrm>
          <a:prstGeom prst="rect">
            <a:avLst/>
          </a:prstGeom>
          <a:noFill/>
        </p:spPr>
        <p:txBody>
          <a:bodyPr wrap="square" rtlCol="0">
            <a:spAutoFit/>
          </a:bodyPr>
          <a:lstStyle/>
          <a:p>
            <a:pPr>
              <a:lnSpc>
                <a:spcPct val="90000"/>
              </a:lnSpc>
              <a:spcBef>
                <a:spcPct val="0"/>
              </a:spcBef>
            </a:pPr>
            <a:r>
              <a:rPr lang="en-US" sz="3200" b="1" dirty="0">
                <a:latin typeface="Calibri" panose="020F0502020204030204" pitchFamily="34" charset="0"/>
                <a:ea typeface="Calibri" panose="020F0502020204030204" pitchFamily="34" charset="0"/>
              </a:rPr>
              <a:t>What does it involve?</a:t>
            </a:r>
            <a:endParaRPr lang="en-AU" sz="3200" b="1" dirty="0">
              <a:latin typeface="Calibri" panose="020F0502020204030204" pitchFamily="34" charset="0"/>
              <a:ea typeface="Calibri" panose="020F0502020204030204" pitchFamily="34" charset="0"/>
            </a:endParaRPr>
          </a:p>
        </p:txBody>
      </p:sp>
      <p:cxnSp>
        <p:nvCxnSpPr>
          <p:cNvPr id="13" name="Straight Connector 12">
            <a:extLst>
              <a:ext uri="{FF2B5EF4-FFF2-40B4-BE49-F238E27FC236}">
                <a16:creationId xmlns:a16="http://schemas.microsoft.com/office/drawing/2014/main" id="{B880A2F2-9F88-48F3-A4B3-0B149D055345}"/>
              </a:ext>
            </a:extLst>
          </p:cNvPr>
          <p:cNvCxnSpPr>
            <a:cxnSpLocks/>
          </p:cNvCxnSpPr>
          <p:nvPr/>
        </p:nvCxnSpPr>
        <p:spPr>
          <a:xfrm flipV="1">
            <a:off x="6482588" y="845647"/>
            <a:ext cx="4562402" cy="15468"/>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08D7FDE-C0B8-4685-984F-4003760F4297}"/>
              </a:ext>
            </a:extLst>
          </p:cNvPr>
          <p:cNvSpPr/>
          <p:nvPr/>
        </p:nvSpPr>
        <p:spPr>
          <a:xfrm>
            <a:off x="6446721" y="1291340"/>
            <a:ext cx="5171560" cy="4708981"/>
          </a:xfrm>
          <a:prstGeom prst="rect">
            <a:avLst/>
          </a:prstGeom>
        </p:spPr>
        <p:txBody>
          <a:bodyPr wrap="square">
            <a:spAutoFit/>
          </a:bodyPr>
          <a:lstStyle/>
          <a:p>
            <a:r>
              <a:rPr lang="en-US" sz="1400" dirty="0"/>
              <a:t>In self-assessment you will evaluate your service practices against:</a:t>
            </a:r>
          </a:p>
          <a:p>
            <a:pPr marL="342900" indent="-161925">
              <a:buFont typeface="Arial" panose="020B0604020202020204" pitchFamily="34" charset="0"/>
              <a:buChar char="•"/>
            </a:pPr>
            <a:r>
              <a:rPr lang="en-US" sz="1400" dirty="0"/>
              <a:t>the requirements of the National Law and National Regulations</a:t>
            </a:r>
          </a:p>
          <a:p>
            <a:pPr marL="342900" indent="-161925">
              <a:buFont typeface="Arial" panose="020B0604020202020204" pitchFamily="34" charset="0"/>
              <a:buChar char="•"/>
            </a:pPr>
            <a:r>
              <a:rPr lang="en-US" sz="1400" dirty="0"/>
              <a:t>the NQS</a:t>
            </a:r>
          </a:p>
          <a:p>
            <a:pPr marL="342900" indent="-161925">
              <a:buFont typeface="Arial" panose="020B0604020202020204" pitchFamily="34" charset="0"/>
              <a:buChar char="•"/>
            </a:pPr>
            <a:r>
              <a:rPr lang="en-US" sz="1400" dirty="0"/>
              <a:t>the approved learning frameworks. </a:t>
            </a:r>
          </a:p>
          <a:p>
            <a:endParaRPr lang="en-US" sz="1400" dirty="0"/>
          </a:p>
          <a:p>
            <a:r>
              <a:rPr lang="en-US" sz="1400" dirty="0"/>
              <a:t>After this evaluation you will identify goals for improvements that enhance the quality of children's and families' experiences at your service. </a:t>
            </a:r>
          </a:p>
          <a:p>
            <a:endParaRPr lang="en-US" sz="1400" dirty="0"/>
          </a:p>
          <a:p>
            <a:r>
              <a:rPr lang="en-US" sz="1400" dirty="0"/>
              <a:t>These goals for improvements are incorporated into your service's QIP.</a:t>
            </a:r>
          </a:p>
          <a:p>
            <a:endParaRPr lang="en-US" sz="1400" dirty="0"/>
          </a:p>
          <a:p>
            <a:r>
              <a:rPr lang="en-US" sz="1400" dirty="0"/>
              <a:t>Your self-assessment will provide an informed picture of: </a:t>
            </a:r>
          </a:p>
          <a:p>
            <a:pPr marL="342900" indent="-161925">
              <a:buFont typeface="Arial" panose="020B0604020202020204" pitchFamily="34" charset="0"/>
              <a:buChar char="•"/>
            </a:pPr>
            <a:r>
              <a:rPr lang="en-US" sz="1400" dirty="0"/>
              <a:t>your current practice </a:t>
            </a:r>
          </a:p>
          <a:p>
            <a:pPr marL="342900" indent="-161925">
              <a:buFont typeface="Arial" panose="020B0604020202020204" pitchFamily="34" charset="0"/>
              <a:buChar char="•"/>
            </a:pPr>
            <a:r>
              <a:rPr lang="en-US" sz="1400" dirty="0"/>
              <a:t>the quality of education and care experienced by children and families at your service</a:t>
            </a:r>
          </a:p>
          <a:p>
            <a:pPr marL="342900" indent="-161925">
              <a:buFont typeface="Arial" panose="020B0604020202020204" pitchFamily="34" charset="0"/>
              <a:buChar char="•"/>
            </a:pPr>
            <a:r>
              <a:rPr lang="en-US" sz="1400" dirty="0"/>
              <a:t>your service’s strengths and </a:t>
            </a:r>
          </a:p>
          <a:p>
            <a:endParaRPr lang="en-US" sz="1400" dirty="0"/>
          </a:p>
          <a:p>
            <a:r>
              <a:rPr lang="en-US" sz="1400" dirty="0"/>
              <a:t>Documenting the self-assessment process will demonstrate that your service has completed it and show how the process has informed your QIP</a:t>
            </a:r>
            <a:r>
              <a:rPr lang="en-US" sz="2000" dirty="0"/>
              <a:t>. </a:t>
            </a:r>
          </a:p>
        </p:txBody>
      </p:sp>
    </p:spTree>
    <p:extLst>
      <p:ext uri="{BB962C8B-B14F-4D97-AF65-F5344CB8AC3E}">
        <p14:creationId xmlns:p14="http://schemas.microsoft.com/office/powerpoint/2010/main" val="1296411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09884148"/>
              </p:ext>
            </p:extLst>
          </p:nvPr>
        </p:nvGraphicFramePr>
        <p:xfrm>
          <a:off x="2042194" y="1265740"/>
          <a:ext cx="7511238" cy="5007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44303" y="5222928"/>
            <a:ext cx="2969160" cy="738664"/>
          </a:xfrm>
          <a:prstGeom prst="rect">
            <a:avLst/>
          </a:prstGeom>
          <a:noFill/>
        </p:spPr>
        <p:txBody>
          <a:bodyPr wrap="square" rtlCol="0">
            <a:spAutoFit/>
          </a:bodyPr>
          <a:lstStyle/>
          <a:p>
            <a:r>
              <a:rPr lang="en-AU" sz="1400" dirty="0"/>
              <a:t>4. Use the outcomes of your</a:t>
            </a:r>
            <a:br>
              <a:rPr lang="en-AU" sz="1400" dirty="0"/>
            </a:br>
            <a:r>
              <a:rPr lang="en-AU" sz="1400" dirty="0"/>
              <a:t>self-assessment to inform the development and to update you QIP.</a:t>
            </a:r>
          </a:p>
        </p:txBody>
      </p:sp>
      <p:sp>
        <p:nvSpPr>
          <p:cNvPr id="6" name="TextBox 5"/>
          <p:cNvSpPr txBox="1"/>
          <p:nvPr/>
        </p:nvSpPr>
        <p:spPr>
          <a:xfrm>
            <a:off x="737961" y="3030822"/>
            <a:ext cx="2419800" cy="523220"/>
          </a:xfrm>
          <a:prstGeom prst="rect">
            <a:avLst/>
          </a:prstGeom>
          <a:noFill/>
        </p:spPr>
        <p:txBody>
          <a:bodyPr wrap="square" rtlCol="0">
            <a:spAutoFit/>
          </a:bodyPr>
          <a:lstStyle/>
          <a:p>
            <a:r>
              <a:rPr lang="en-AU" sz="1400" dirty="0"/>
              <a:t>5. Review and reflect on your self-assessment processes</a:t>
            </a:r>
          </a:p>
        </p:txBody>
      </p:sp>
      <p:sp>
        <p:nvSpPr>
          <p:cNvPr id="8" name="TextBox 7"/>
          <p:cNvSpPr txBox="1"/>
          <p:nvPr/>
        </p:nvSpPr>
        <p:spPr>
          <a:xfrm>
            <a:off x="6573649" y="1269736"/>
            <a:ext cx="4095803" cy="738664"/>
          </a:xfrm>
          <a:prstGeom prst="rect">
            <a:avLst/>
          </a:prstGeom>
          <a:noFill/>
        </p:spPr>
        <p:txBody>
          <a:bodyPr wrap="square" rtlCol="0">
            <a:spAutoFit/>
          </a:bodyPr>
          <a:lstStyle/>
          <a:p>
            <a:r>
              <a:rPr lang="en-AU" sz="1400" dirty="0"/>
              <a:t>1. Start by reflecting on your service philosophy. Does it reflect your service’s operations, is everyone familiar with the philosophy and its purpose. </a:t>
            </a:r>
          </a:p>
        </p:txBody>
      </p:sp>
      <p:sp>
        <p:nvSpPr>
          <p:cNvPr id="9" name="TextBox 8"/>
          <p:cNvSpPr txBox="1"/>
          <p:nvPr/>
        </p:nvSpPr>
        <p:spPr>
          <a:xfrm>
            <a:off x="8514138" y="3030822"/>
            <a:ext cx="3271335" cy="738664"/>
          </a:xfrm>
          <a:prstGeom prst="rect">
            <a:avLst/>
          </a:prstGeom>
          <a:noFill/>
        </p:spPr>
        <p:txBody>
          <a:bodyPr wrap="square" rtlCol="0">
            <a:spAutoFit/>
          </a:bodyPr>
          <a:lstStyle/>
          <a:p>
            <a:r>
              <a:rPr lang="en-AU" sz="1400" dirty="0"/>
              <a:t>2. Self-assess ‘what you do’ against:</a:t>
            </a:r>
          </a:p>
          <a:p>
            <a:pPr marL="285750" indent="-285750">
              <a:buFont typeface="Arial" panose="020B0604020202020204" pitchFamily="34" charset="0"/>
              <a:buChar char="•"/>
            </a:pPr>
            <a:r>
              <a:rPr lang="en-AU" sz="1400" dirty="0"/>
              <a:t>National Law and National Regulations</a:t>
            </a:r>
          </a:p>
          <a:p>
            <a:pPr marL="285750" indent="-285750">
              <a:buFont typeface="Arial" panose="020B0604020202020204" pitchFamily="34" charset="0"/>
              <a:buChar char="•"/>
            </a:pPr>
            <a:r>
              <a:rPr lang="en-AU" sz="1400" dirty="0"/>
              <a:t>the NQS quality areas.</a:t>
            </a:r>
          </a:p>
        </p:txBody>
      </p:sp>
      <p:sp>
        <p:nvSpPr>
          <p:cNvPr id="10" name="TextBox 9"/>
          <p:cNvSpPr txBox="1"/>
          <p:nvPr/>
        </p:nvSpPr>
        <p:spPr>
          <a:xfrm>
            <a:off x="7902275" y="5251784"/>
            <a:ext cx="3557087" cy="738664"/>
          </a:xfrm>
          <a:prstGeom prst="rect">
            <a:avLst/>
          </a:prstGeom>
          <a:noFill/>
        </p:spPr>
        <p:txBody>
          <a:bodyPr wrap="square" rtlCol="0">
            <a:spAutoFit/>
          </a:bodyPr>
          <a:lstStyle/>
          <a:p>
            <a:r>
              <a:rPr lang="en-AU" sz="1400" dirty="0"/>
              <a:t>3. Analyse the self-assessment to identify:</a:t>
            </a:r>
          </a:p>
          <a:p>
            <a:pPr indent="-285750">
              <a:buFont typeface="Arial" panose="020B0604020202020204" pitchFamily="34" charset="0"/>
              <a:buChar char="•"/>
            </a:pPr>
            <a:r>
              <a:rPr lang="en-AU" sz="1400" dirty="0"/>
              <a:t>strengths-what you are doing well</a:t>
            </a:r>
          </a:p>
          <a:p>
            <a:pPr indent="-285750">
              <a:buFont typeface="Arial" panose="020B0604020202020204" pitchFamily="34" charset="0"/>
              <a:buChar char="•"/>
            </a:pPr>
            <a:r>
              <a:rPr lang="en-AU" sz="1400" dirty="0"/>
              <a:t>areas for improvement</a:t>
            </a:r>
          </a:p>
        </p:txBody>
      </p:sp>
      <p:sp>
        <p:nvSpPr>
          <p:cNvPr id="13" name="Rectangle 12"/>
          <p:cNvSpPr/>
          <p:nvPr/>
        </p:nvSpPr>
        <p:spPr>
          <a:xfrm>
            <a:off x="9112305" y="6300698"/>
            <a:ext cx="1731563" cy="253916"/>
          </a:xfrm>
          <a:prstGeom prst="rect">
            <a:avLst/>
          </a:prstGeom>
        </p:spPr>
        <p:txBody>
          <a:bodyPr wrap="none">
            <a:spAutoFit/>
          </a:bodyPr>
          <a:lstStyle/>
          <a:p>
            <a:pPr algn="r"/>
            <a:r>
              <a:rPr lang="en-AU" sz="1050" i="1" dirty="0"/>
              <a:t>(Self-assessment Tool, p. 18)</a:t>
            </a:r>
          </a:p>
        </p:txBody>
      </p:sp>
      <p:sp>
        <p:nvSpPr>
          <p:cNvPr id="14" name="TextBox 13">
            <a:extLst>
              <a:ext uri="{FF2B5EF4-FFF2-40B4-BE49-F238E27FC236}">
                <a16:creationId xmlns:a16="http://schemas.microsoft.com/office/drawing/2014/main" id="{4FA23629-97B2-4794-98D3-F11768764F01}"/>
              </a:ext>
            </a:extLst>
          </p:cNvPr>
          <p:cNvSpPr txBox="1"/>
          <p:nvPr/>
        </p:nvSpPr>
        <p:spPr>
          <a:xfrm>
            <a:off x="594921" y="196290"/>
            <a:ext cx="6150124"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rPr>
              <a:t>Tips for self-assessment process</a:t>
            </a:r>
            <a:endParaRPr lang="en-AU" sz="3200" b="1" dirty="0">
              <a:latin typeface="Calibri" panose="020F0502020204030204" pitchFamily="34" charset="0"/>
              <a:ea typeface="Calibri" panose="020F0502020204030204" pitchFamily="34" charset="0"/>
            </a:endParaRPr>
          </a:p>
        </p:txBody>
      </p:sp>
      <p:cxnSp>
        <p:nvCxnSpPr>
          <p:cNvPr id="15" name="Straight Connector 14">
            <a:extLst>
              <a:ext uri="{FF2B5EF4-FFF2-40B4-BE49-F238E27FC236}">
                <a16:creationId xmlns:a16="http://schemas.microsoft.com/office/drawing/2014/main" id="{7919BEDA-4EA7-4006-8461-46BA933DAD33}"/>
              </a:ext>
            </a:extLst>
          </p:cNvPr>
          <p:cNvCxnSpPr>
            <a:cxnSpLocks/>
          </p:cNvCxnSpPr>
          <p:nvPr/>
        </p:nvCxnSpPr>
        <p:spPr>
          <a:xfrm>
            <a:off x="675344" y="845647"/>
            <a:ext cx="5420656"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9CA6E734-CF9A-4A1C-8CFA-4374A9D1B485}"/>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12</a:t>
            </a:fld>
            <a:endParaRPr lang="en-AU" sz="1800" b="1" dirty="0">
              <a:solidFill>
                <a:schemeClr val="tx1"/>
              </a:solidFill>
            </a:endParaRPr>
          </a:p>
        </p:txBody>
      </p:sp>
      <p:cxnSp>
        <p:nvCxnSpPr>
          <p:cNvPr id="19" name="Straight Connector 18">
            <a:extLst>
              <a:ext uri="{FF2B5EF4-FFF2-40B4-BE49-F238E27FC236}">
                <a16:creationId xmlns:a16="http://schemas.microsoft.com/office/drawing/2014/main" id="{73F05526-7855-40FE-A97B-25ED7B090A21}"/>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690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5344" y="1274736"/>
            <a:ext cx="9501413" cy="4708981"/>
          </a:xfrm>
          <a:prstGeom prst="rect">
            <a:avLst/>
          </a:prstGeom>
        </p:spPr>
        <p:txBody>
          <a:bodyPr wrap="square">
            <a:spAutoFit/>
          </a:bodyPr>
          <a:lstStyle/>
          <a:p>
            <a:r>
              <a:rPr lang="en-AU" sz="2000" dirty="0"/>
              <a:t>Keep self-assessment active and ongoing</a:t>
            </a:r>
          </a:p>
          <a:p>
            <a:pPr marL="342900" indent="-161925">
              <a:buFont typeface="Arial" panose="020B0604020202020204" pitchFamily="34" charset="0"/>
              <a:buChar char="•"/>
            </a:pPr>
            <a:r>
              <a:rPr lang="en-AU" sz="2000" dirty="0"/>
              <a:t>Staff meetings are an ideal opportunity to undertake critical reflection and self-assessment as a team. </a:t>
            </a:r>
          </a:p>
          <a:p>
            <a:pPr marL="342900" indent="-161925">
              <a:buFont typeface="Arial" panose="020B0604020202020204" pitchFamily="34" charset="0"/>
              <a:buChar char="•"/>
            </a:pPr>
            <a:r>
              <a:rPr lang="en-AU" sz="2000" dirty="0"/>
              <a:t>You could identify a particular aspect of practice to discuss before the meeting, so that everyone has the chance to think about it beforehand. This will also empower staff to be involved in the self-assessment process. </a:t>
            </a:r>
          </a:p>
          <a:p>
            <a:endParaRPr lang="en-AU" sz="2000" dirty="0"/>
          </a:p>
          <a:p>
            <a:r>
              <a:rPr lang="en-AU" sz="2000" dirty="0"/>
              <a:t>Have an organised approach to continuous self-assessment which will help your service team stay focused on quality improvement.</a:t>
            </a:r>
            <a:endParaRPr lang="en-US" sz="2000" dirty="0"/>
          </a:p>
          <a:p>
            <a:endParaRPr lang="en-AU" sz="2000" dirty="0"/>
          </a:p>
          <a:p>
            <a:r>
              <a:rPr lang="en-AU" sz="2000" dirty="0"/>
              <a:t>Using an organised approach means:</a:t>
            </a:r>
          </a:p>
          <a:p>
            <a:pPr marL="342900" lvl="0" indent="-161925">
              <a:buFont typeface="Arial" panose="020B0604020202020204" pitchFamily="34" charset="0"/>
              <a:buChar char="•"/>
            </a:pPr>
            <a:r>
              <a:rPr lang="en-AU" sz="2000" dirty="0"/>
              <a:t>having a plan to regularly review all aspects of the NQS </a:t>
            </a:r>
          </a:p>
          <a:p>
            <a:pPr marL="342900" lvl="0" indent="-161925">
              <a:buFont typeface="Arial" panose="020B0604020202020204" pitchFamily="34" charset="0"/>
              <a:buChar char="•"/>
            </a:pPr>
            <a:r>
              <a:rPr lang="en-AU" sz="2000" dirty="0"/>
              <a:t>keeping a record of what has been assessed and when that occurred</a:t>
            </a:r>
          </a:p>
          <a:p>
            <a:pPr marL="342900" lvl="0" indent="-161925">
              <a:buFont typeface="Arial" panose="020B0604020202020204" pitchFamily="34" charset="0"/>
              <a:buChar char="•"/>
            </a:pPr>
            <a:r>
              <a:rPr lang="en-AU" sz="2000" dirty="0"/>
              <a:t>sharing the responsibility amongst the team. </a:t>
            </a:r>
          </a:p>
          <a:p>
            <a:endParaRPr lang="en-AU" sz="2000" dirty="0"/>
          </a:p>
        </p:txBody>
      </p:sp>
      <p:pic>
        <p:nvPicPr>
          <p:cNvPr id="5" name="Picture 4"/>
          <p:cNvPicPr>
            <a:picLocks noChangeAspect="1"/>
          </p:cNvPicPr>
          <p:nvPr/>
        </p:nvPicPr>
        <p:blipFill>
          <a:blip r:embed="rId2"/>
          <a:stretch>
            <a:fillRect/>
          </a:stretch>
        </p:blipFill>
        <p:spPr>
          <a:xfrm>
            <a:off x="10176757" y="196290"/>
            <a:ext cx="1172186" cy="1006878"/>
          </a:xfrm>
          <a:prstGeom prst="rect">
            <a:avLst/>
          </a:prstGeom>
        </p:spPr>
      </p:pic>
      <p:sp>
        <p:nvSpPr>
          <p:cNvPr id="8" name="TextBox 7">
            <a:extLst>
              <a:ext uri="{FF2B5EF4-FFF2-40B4-BE49-F238E27FC236}">
                <a16:creationId xmlns:a16="http://schemas.microsoft.com/office/drawing/2014/main" id="{56D030DE-5ACD-4165-822F-2C668BD916C1}"/>
              </a:ext>
            </a:extLst>
          </p:cNvPr>
          <p:cNvSpPr txBox="1"/>
          <p:nvPr/>
        </p:nvSpPr>
        <p:spPr>
          <a:xfrm>
            <a:off x="594921" y="196290"/>
            <a:ext cx="4494438"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rPr>
              <a:t>Tips for self-assessment</a:t>
            </a:r>
            <a:endParaRPr lang="en-AU" sz="3200" b="1" dirty="0">
              <a:latin typeface="Calibri" panose="020F0502020204030204" pitchFamily="34" charset="0"/>
              <a:ea typeface="Calibri" panose="020F0502020204030204" pitchFamily="34" charset="0"/>
            </a:endParaRPr>
          </a:p>
        </p:txBody>
      </p:sp>
      <p:cxnSp>
        <p:nvCxnSpPr>
          <p:cNvPr id="9" name="Straight Connector 8">
            <a:extLst>
              <a:ext uri="{FF2B5EF4-FFF2-40B4-BE49-F238E27FC236}">
                <a16:creationId xmlns:a16="http://schemas.microsoft.com/office/drawing/2014/main" id="{0FAE906D-0C7B-48F9-8512-134BCA281C82}"/>
              </a:ext>
            </a:extLst>
          </p:cNvPr>
          <p:cNvCxnSpPr>
            <a:cxnSpLocks/>
          </p:cNvCxnSpPr>
          <p:nvPr/>
        </p:nvCxnSpPr>
        <p:spPr>
          <a:xfrm>
            <a:off x="675344" y="845647"/>
            <a:ext cx="4082583"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2" name="Slide Number Placeholder 4">
            <a:extLst>
              <a:ext uri="{FF2B5EF4-FFF2-40B4-BE49-F238E27FC236}">
                <a16:creationId xmlns:a16="http://schemas.microsoft.com/office/drawing/2014/main" id="{57CD2505-10DE-4F03-BC37-CF8B35D5D4D6}"/>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13</a:t>
            </a:fld>
            <a:endParaRPr lang="en-AU" sz="1800" b="1" dirty="0">
              <a:solidFill>
                <a:schemeClr val="tx1"/>
              </a:solidFill>
            </a:endParaRPr>
          </a:p>
        </p:txBody>
      </p:sp>
      <p:cxnSp>
        <p:nvCxnSpPr>
          <p:cNvPr id="13" name="Straight Connector 12">
            <a:extLst>
              <a:ext uri="{FF2B5EF4-FFF2-40B4-BE49-F238E27FC236}">
                <a16:creationId xmlns:a16="http://schemas.microsoft.com/office/drawing/2014/main" id="{03B3C809-606B-4D03-99B3-5B694A420F65}"/>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249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895400" y="3913032"/>
            <a:ext cx="1234668" cy="1130178"/>
          </a:xfrm>
          <a:prstGeom prst="rect">
            <a:avLst/>
          </a:prstGeom>
        </p:spPr>
      </p:pic>
      <p:sp>
        <p:nvSpPr>
          <p:cNvPr id="5" name="TextBox 4"/>
          <p:cNvSpPr txBox="1"/>
          <p:nvPr/>
        </p:nvSpPr>
        <p:spPr>
          <a:xfrm>
            <a:off x="2382421" y="1271433"/>
            <a:ext cx="3597274" cy="3631763"/>
          </a:xfrm>
          <a:prstGeom prst="rect">
            <a:avLst/>
          </a:prstGeom>
          <a:noFill/>
        </p:spPr>
        <p:txBody>
          <a:bodyPr wrap="square" rtlCol="0">
            <a:spAutoFit/>
          </a:bodyPr>
          <a:lstStyle/>
          <a:p>
            <a:pPr algn="just"/>
            <a:r>
              <a:rPr lang="en-AU" sz="1400" dirty="0"/>
              <a:t>ACECQA’s Self-assessment Tool supports education and care services to assess the quality of their practices, policies and procedures, against the NQS and the National Law and Regulations. </a:t>
            </a:r>
          </a:p>
          <a:p>
            <a:pPr algn="just"/>
            <a:endParaRPr lang="en-AU" sz="1400" dirty="0"/>
          </a:p>
          <a:p>
            <a:pPr algn="just"/>
            <a:r>
              <a:rPr lang="en-AU" sz="1400" dirty="0"/>
              <a:t>Suitable for all for all service types,  the tool </a:t>
            </a:r>
            <a:r>
              <a:rPr lang="en-AU" sz="1400" dirty="0">
                <a:latin typeface="Calibri" panose="020F0502020204030204" pitchFamily="34" charset="0"/>
                <a:ea typeface="Calibri" panose="020F0502020204030204" pitchFamily="34" charset="0"/>
                <a:cs typeface="Times New Roman" panose="02020603050405020304" pitchFamily="18" charset="0"/>
              </a:rPr>
              <a:t>supports service teams to:</a:t>
            </a:r>
          </a:p>
          <a:p>
            <a:pPr marL="342900" indent="-161925">
              <a:buFont typeface="Arial" panose="020B0604020202020204" pitchFamily="34" charset="0"/>
              <a:buChar char="•"/>
            </a:pPr>
            <a:r>
              <a:rPr lang="en-AU" sz="1400" dirty="0"/>
              <a:t>assess current practice</a:t>
            </a:r>
          </a:p>
          <a:p>
            <a:pPr marL="342900" lvl="0" indent="-161925">
              <a:buFont typeface="Arial" panose="020B0604020202020204" pitchFamily="34" charset="0"/>
              <a:buChar char="•"/>
            </a:pPr>
            <a:r>
              <a:rPr lang="en-AU" sz="1400" dirty="0"/>
              <a:t>identify service strengths and identify areas for improvement</a:t>
            </a:r>
          </a:p>
          <a:p>
            <a:pPr marL="342900" lvl="0" indent="-161925">
              <a:buFont typeface="Arial" panose="020B0604020202020204" pitchFamily="34" charset="0"/>
              <a:buChar char="•"/>
            </a:pPr>
            <a:r>
              <a:rPr lang="en-AU" sz="1400" dirty="0"/>
              <a:t>critically reflect on how practice achieves quality outcomes for children and families</a:t>
            </a:r>
          </a:p>
          <a:p>
            <a:pPr marL="342900" lvl="0" indent="-161925">
              <a:buFont typeface="Arial" panose="020B0604020202020204" pitchFamily="34" charset="0"/>
              <a:buChar char="•"/>
            </a:pPr>
            <a:r>
              <a:rPr lang="en-AU" sz="1400" dirty="0"/>
              <a:t>share service practice with families, the community and authorised officers.</a:t>
            </a:r>
          </a:p>
          <a:p>
            <a:pPr algn="just"/>
            <a:endParaRPr lang="en-AU" sz="2000" dirty="0"/>
          </a:p>
        </p:txBody>
      </p:sp>
      <p:sp>
        <p:nvSpPr>
          <p:cNvPr id="9" name="TextBox 8"/>
          <p:cNvSpPr txBox="1"/>
          <p:nvPr/>
        </p:nvSpPr>
        <p:spPr>
          <a:xfrm>
            <a:off x="2382420" y="4721535"/>
            <a:ext cx="3501021" cy="523220"/>
          </a:xfrm>
          <a:prstGeom prst="rect">
            <a:avLst/>
          </a:prstGeom>
          <a:noFill/>
        </p:spPr>
        <p:txBody>
          <a:bodyPr wrap="square" rtlCol="0">
            <a:spAutoFit/>
          </a:bodyPr>
          <a:lstStyle/>
          <a:p>
            <a:pPr algn="just"/>
            <a:r>
              <a:rPr lang="en-AU" sz="1400" dirty="0"/>
              <a:t>The tool is available as a free download on the ACECQA website. </a:t>
            </a:r>
          </a:p>
        </p:txBody>
      </p:sp>
      <p:pic>
        <p:nvPicPr>
          <p:cNvPr id="3" name="Picture 2"/>
          <p:cNvPicPr>
            <a:picLocks noChangeAspect="1"/>
          </p:cNvPicPr>
          <p:nvPr/>
        </p:nvPicPr>
        <p:blipFill>
          <a:blip r:embed="rId3"/>
          <a:stretch>
            <a:fillRect/>
          </a:stretch>
        </p:blipFill>
        <p:spPr>
          <a:xfrm>
            <a:off x="675344" y="1353740"/>
            <a:ext cx="1599528" cy="2255744"/>
          </a:xfrm>
          <a:prstGeom prst="rect">
            <a:avLst/>
          </a:prstGeom>
        </p:spPr>
      </p:pic>
      <p:sp>
        <p:nvSpPr>
          <p:cNvPr id="12" name="TextBox 11">
            <a:extLst>
              <a:ext uri="{FF2B5EF4-FFF2-40B4-BE49-F238E27FC236}">
                <a16:creationId xmlns:a16="http://schemas.microsoft.com/office/drawing/2014/main" id="{7A0E8375-7BCC-4387-804D-D98A33CD467F}"/>
              </a:ext>
            </a:extLst>
          </p:cNvPr>
          <p:cNvSpPr txBox="1"/>
          <p:nvPr/>
        </p:nvSpPr>
        <p:spPr>
          <a:xfrm>
            <a:off x="594921" y="196290"/>
            <a:ext cx="5673532"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ACECQA’s Self-assessment Tool</a:t>
            </a:r>
          </a:p>
        </p:txBody>
      </p:sp>
      <p:cxnSp>
        <p:nvCxnSpPr>
          <p:cNvPr id="13" name="Straight Connector 12">
            <a:extLst>
              <a:ext uri="{FF2B5EF4-FFF2-40B4-BE49-F238E27FC236}">
                <a16:creationId xmlns:a16="http://schemas.microsoft.com/office/drawing/2014/main" id="{0CE3FE06-E188-4185-A857-CC8EF5EC9464}"/>
              </a:ext>
            </a:extLst>
          </p:cNvPr>
          <p:cNvCxnSpPr>
            <a:cxnSpLocks/>
          </p:cNvCxnSpPr>
          <p:nvPr/>
        </p:nvCxnSpPr>
        <p:spPr>
          <a:xfrm>
            <a:off x="675344" y="845647"/>
            <a:ext cx="5208098"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639FF82-8E1C-4CA9-9226-F984C80A7924}"/>
              </a:ext>
            </a:extLst>
          </p:cNvPr>
          <p:cNvSpPr txBox="1"/>
          <p:nvPr/>
        </p:nvSpPr>
        <p:spPr>
          <a:xfrm>
            <a:off x="6707369" y="1271432"/>
            <a:ext cx="4642936" cy="738664"/>
          </a:xfrm>
          <a:prstGeom prst="rect">
            <a:avLst/>
          </a:prstGeom>
          <a:noFill/>
        </p:spPr>
        <p:txBody>
          <a:bodyPr wrap="square" rtlCol="0">
            <a:spAutoFit/>
          </a:bodyPr>
          <a:lstStyle/>
          <a:p>
            <a:pPr algn="just"/>
            <a:r>
              <a:rPr lang="en-AU" sz="1400" dirty="0"/>
              <a:t>ACECQA’s Self-assessment Tool provides a step by step guide to support services in undertaking an effective self-assessment process. </a:t>
            </a:r>
          </a:p>
        </p:txBody>
      </p:sp>
      <p:sp>
        <p:nvSpPr>
          <p:cNvPr id="17" name="TextBox 16">
            <a:extLst>
              <a:ext uri="{FF2B5EF4-FFF2-40B4-BE49-F238E27FC236}">
                <a16:creationId xmlns:a16="http://schemas.microsoft.com/office/drawing/2014/main" id="{201057C5-3BF6-40A2-B3C1-AE4DD2F7BEF2}"/>
              </a:ext>
            </a:extLst>
          </p:cNvPr>
          <p:cNvSpPr txBox="1"/>
          <p:nvPr/>
        </p:nvSpPr>
        <p:spPr>
          <a:xfrm>
            <a:off x="6729213" y="2084161"/>
            <a:ext cx="4500774" cy="2923877"/>
          </a:xfrm>
          <a:prstGeom prst="rect">
            <a:avLst/>
          </a:prstGeom>
          <a:noFill/>
        </p:spPr>
        <p:txBody>
          <a:bodyPr wrap="square" rtlCol="0">
            <a:spAutoFit/>
          </a:bodyPr>
          <a:lstStyle/>
          <a:p>
            <a:r>
              <a:rPr lang="en-AU" sz="1400" b="1" dirty="0"/>
              <a:t>The Self-assessment Tool also contains information on</a:t>
            </a:r>
            <a:r>
              <a:rPr lang="en-AU" sz="1400" dirty="0"/>
              <a:t>: </a:t>
            </a:r>
          </a:p>
          <a:p>
            <a:endParaRPr lang="en-AU" sz="1400" dirty="0"/>
          </a:p>
          <a:p>
            <a:pPr marL="342900" indent="-161925">
              <a:spcAft>
                <a:spcPts val="600"/>
              </a:spcAft>
              <a:buFont typeface="Arial" panose="020B0604020202020204" pitchFamily="34" charset="0"/>
              <a:buChar char="•"/>
            </a:pPr>
            <a:r>
              <a:rPr lang="en-AU" sz="1400" dirty="0"/>
              <a:t>the aim and intent of the tool </a:t>
            </a:r>
          </a:p>
          <a:p>
            <a:pPr marL="342900" indent="-161925">
              <a:spcAft>
                <a:spcPts val="600"/>
              </a:spcAft>
              <a:buFont typeface="Arial" panose="020B0604020202020204" pitchFamily="34" charset="0"/>
              <a:buChar char="•"/>
            </a:pPr>
            <a:r>
              <a:rPr lang="en-AU" sz="1400" dirty="0"/>
              <a:t>tips for planning and engaging in self-assessment</a:t>
            </a:r>
          </a:p>
          <a:p>
            <a:pPr marL="342900" indent="-161925">
              <a:spcAft>
                <a:spcPts val="600"/>
              </a:spcAft>
              <a:buFont typeface="Arial" panose="020B0604020202020204" pitchFamily="34" charset="0"/>
              <a:buChar char="•"/>
            </a:pPr>
            <a:r>
              <a:rPr lang="en-AU" sz="1400" dirty="0"/>
              <a:t>why to self-assess and who is involved in self-assessment </a:t>
            </a:r>
          </a:p>
          <a:p>
            <a:pPr marL="342900" indent="-161925">
              <a:spcAft>
                <a:spcPts val="600"/>
              </a:spcAft>
              <a:buFont typeface="Arial" panose="020B0604020202020204" pitchFamily="34" charset="0"/>
              <a:buChar char="•"/>
            </a:pPr>
            <a:r>
              <a:rPr lang="en-AU" sz="1400" dirty="0"/>
              <a:t>critical reflection in self-assessment</a:t>
            </a:r>
          </a:p>
          <a:p>
            <a:pPr marL="342900" indent="-161925">
              <a:spcAft>
                <a:spcPts val="600"/>
              </a:spcAft>
              <a:buFont typeface="Arial" panose="020B0604020202020204" pitchFamily="34" charset="0"/>
              <a:buChar char="•"/>
            </a:pPr>
            <a:r>
              <a:rPr lang="en-AU" sz="1400" dirty="0"/>
              <a:t>identifying service practice that is beyond ‘Meeting the NQS’</a:t>
            </a:r>
          </a:p>
          <a:p>
            <a:pPr marL="342900" indent="-161925">
              <a:spcAft>
                <a:spcPts val="600"/>
              </a:spcAft>
              <a:buFont typeface="Arial" panose="020B0604020202020204" pitchFamily="34" charset="0"/>
              <a:buChar char="•"/>
            </a:pPr>
            <a:r>
              <a:rPr lang="en-AU" sz="1400" dirty="0"/>
              <a:t>self-assessment as a continuous process</a:t>
            </a:r>
          </a:p>
          <a:p>
            <a:pPr marL="342900" indent="-161925">
              <a:spcAft>
                <a:spcPts val="600"/>
              </a:spcAft>
              <a:buFont typeface="Arial" panose="020B0604020202020204" pitchFamily="34" charset="0"/>
              <a:buChar char="•"/>
            </a:pPr>
            <a:r>
              <a:rPr lang="en-AU" sz="1400" dirty="0"/>
              <a:t>resources to support your self-assessment. </a:t>
            </a:r>
          </a:p>
        </p:txBody>
      </p:sp>
      <p:sp>
        <p:nvSpPr>
          <p:cNvPr id="18" name="Slide Number Placeholder 4">
            <a:extLst>
              <a:ext uri="{FF2B5EF4-FFF2-40B4-BE49-F238E27FC236}">
                <a16:creationId xmlns:a16="http://schemas.microsoft.com/office/drawing/2014/main" id="{20642438-019C-479F-9456-62C8BD3F82E4}"/>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14</a:t>
            </a:fld>
            <a:endParaRPr lang="en-AU" sz="1800" b="1" dirty="0">
              <a:solidFill>
                <a:schemeClr val="tx1"/>
              </a:solidFill>
            </a:endParaRPr>
          </a:p>
        </p:txBody>
      </p:sp>
      <p:cxnSp>
        <p:nvCxnSpPr>
          <p:cNvPr id="19" name="Straight Connector 18">
            <a:extLst>
              <a:ext uri="{FF2B5EF4-FFF2-40B4-BE49-F238E27FC236}">
                <a16:creationId xmlns:a16="http://schemas.microsoft.com/office/drawing/2014/main" id="{B52E8A60-C211-45F6-AB75-DBEA10F8C599}"/>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868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5345" y="1267750"/>
            <a:ext cx="9792130" cy="3939540"/>
          </a:xfrm>
          <a:prstGeom prst="rect">
            <a:avLst/>
          </a:prstGeom>
          <a:noFill/>
        </p:spPr>
        <p:txBody>
          <a:bodyPr wrap="square" rtlCol="0">
            <a:spAutoFit/>
          </a:bodyPr>
          <a:lstStyle/>
          <a:p>
            <a:pPr algn="just"/>
            <a:r>
              <a:rPr lang="en-AU" sz="2000" dirty="0"/>
              <a:t>ACECQA’s Self-assessment Tool provides a series of reflective questions to help you document your practices. Use these with your service team as you consider each quality area of the NQS. </a:t>
            </a:r>
          </a:p>
          <a:p>
            <a:pPr algn="just"/>
            <a:endParaRPr lang="en-AU" sz="2000" dirty="0"/>
          </a:p>
          <a:p>
            <a:pPr marL="342900" lvl="1" indent="-161925">
              <a:spcAft>
                <a:spcPts val="600"/>
              </a:spcAft>
              <a:buFont typeface="Arial" panose="020B0604020202020204" pitchFamily="34" charset="0"/>
              <a:buChar char="•"/>
            </a:pPr>
            <a:r>
              <a:rPr lang="en-AU" sz="2000" dirty="0"/>
              <a:t>What practices do we implement that demonstrates this standard?</a:t>
            </a:r>
          </a:p>
          <a:p>
            <a:pPr marL="342900" indent="-161925">
              <a:spcAft>
                <a:spcPts val="600"/>
              </a:spcAft>
              <a:buFont typeface="Arial" panose="020B0604020202020204" pitchFamily="34" charset="0"/>
              <a:buChar char="•"/>
            </a:pPr>
            <a:r>
              <a:rPr lang="en-AU" sz="2000" dirty="0"/>
              <a:t>How are our practices improving outcomes for children and families?</a:t>
            </a:r>
          </a:p>
          <a:p>
            <a:pPr marL="342900" indent="-161925">
              <a:spcAft>
                <a:spcPts val="600"/>
              </a:spcAft>
              <a:buFont typeface="Arial" panose="020B0604020202020204" pitchFamily="34" charset="0"/>
              <a:buChar char="•"/>
            </a:pPr>
            <a:r>
              <a:rPr lang="en-AU" sz="2000" dirty="0"/>
              <a:t>How do we demonstrate that our practice is typical for our service?</a:t>
            </a:r>
          </a:p>
          <a:p>
            <a:pPr marL="342900" indent="-161925">
              <a:spcAft>
                <a:spcPts val="600"/>
              </a:spcAft>
              <a:buFont typeface="Arial" panose="020B0604020202020204" pitchFamily="34" charset="0"/>
              <a:buChar char="•"/>
            </a:pPr>
            <a:r>
              <a:rPr lang="en-AU" sz="2000" dirty="0"/>
              <a:t>How do/could we articulate what informs our practice?</a:t>
            </a:r>
          </a:p>
          <a:p>
            <a:pPr marL="342900" indent="-161925">
              <a:spcAft>
                <a:spcPts val="600"/>
              </a:spcAft>
              <a:buFont typeface="Arial" panose="020B0604020202020204" pitchFamily="34" charset="0"/>
              <a:buChar char="•"/>
            </a:pPr>
            <a:r>
              <a:rPr lang="en-AU" sz="2000" dirty="0"/>
              <a:t>How do we engage with families and or the community?</a:t>
            </a:r>
          </a:p>
          <a:p>
            <a:pPr marL="342900" indent="-161925">
              <a:spcAft>
                <a:spcPts val="600"/>
              </a:spcAft>
              <a:buFont typeface="Arial" panose="020B0604020202020204" pitchFamily="34" charset="0"/>
              <a:buChar char="•"/>
            </a:pPr>
            <a:r>
              <a:rPr lang="en-AU" sz="2000" dirty="0"/>
              <a:t>What are the areas where we need to take immediate action?</a:t>
            </a:r>
          </a:p>
          <a:p>
            <a:pPr marL="342900" indent="-161925">
              <a:spcAft>
                <a:spcPts val="600"/>
              </a:spcAft>
              <a:buFont typeface="Arial" panose="020B0604020202020204" pitchFamily="34" charset="0"/>
              <a:buChar char="•"/>
            </a:pPr>
            <a:r>
              <a:rPr lang="en-AU" sz="2000" dirty="0"/>
              <a:t>What are the opportunities for quality improvement?</a:t>
            </a:r>
          </a:p>
        </p:txBody>
      </p:sp>
      <p:sp>
        <p:nvSpPr>
          <p:cNvPr id="10" name="TextBox 9">
            <a:extLst>
              <a:ext uri="{FF2B5EF4-FFF2-40B4-BE49-F238E27FC236}">
                <a16:creationId xmlns:a16="http://schemas.microsoft.com/office/drawing/2014/main" id="{2936D484-8A47-41E2-B850-CE6DAF442B9E}"/>
              </a:ext>
            </a:extLst>
          </p:cNvPr>
          <p:cNvSpPr txBox="1"/>
          <p:nvPr/>
        </p:nvSpPr>
        <p:spPr>
          <a:xfrm>
            <a:off x="594921" y="196290"/>
            <a:ext cx="5673532"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ACECQA’s Self-assessment Tool</a:t>
            </a:r>
          </a:p>
        </p:txBody>
      </p:sp>
      <p:cxnSp>
        <p:nvCxnSpPr>
          <p:cNvPr id="11" name="Straight Connector 10">
            <a:extLst>
              <a:ext uri="{FF2B5EF4-FFF2-40B4-BE49-F238E27FC236}">
                <a16:creationId xmlns:a16="http://schemas.microsoft.com/office/drawing/2014/main" id="{DF2AD784-430A-4C62-A179-AE20EEC2AA0F}"/>
              </a:ext>
            </a:extLst>
          </p:cNvPr>
          <p:cNvCxnSpPr>
            <a:cxnSpLocks/>
          </p:cNvCxnSpPr>
          <p:nvPr/>
        </p:nvCxnSpPr>
        <p:spPr>
          <a:xfrm>
            <a:off x="675344" y="845647"/>
            <a:ext cx="5208098"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DF84373-991C-48E2-90D2-BBAD75B0ECC5}"/>
              </a:ext>
            </a:extLst>
          </p:cNvPr>
          <p:cNvPicPr>
            <a:picLocks noChangeAspect="1"/>
          </p:cNvPicPr>
          <p:nvPr/>
        </p:nvPicPr>
        <p:blipFill>
          <a:blip r:embed="rId2"/>
          <a:stretch>
            <a:fillRect/>
          </a:stretch>
        </p:blipFill>
        <p:spPr>
          <a:xfrm>
            <a:off x="10176757" y="196290"/>
            <a:ext cx="1172186" cy="1006878"/>
          </a:xfrm>
          <a:prstGeom prst="rect">
            <a:avLst/>
          </a:prstGeom>
        </p:spPr>
      </p:pic>
      <p:sp>
        <p:nvSpPr>
          <p:cNvPr id="13" name="Slide Number Placeholder 4">
            <a:extLst>
              <a:ext uri="{FF2B5EF4-FFF2-40B4-BE49-F238E27FC236}">
                <a16:creationId xmlns:a16="http://schemas.microsoft.com/office/drawing/2014/main" id="{65187160-B1CA-4662-ADD6-49DDA7E1BD80}"/>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15</a:t>
            </a:fld>
            <a:endParaRPr lang="en-AU" sz="1800" b="1" dirty="0">
              <a:solidFill>
                <a:schemeClr val="tx1"/>
              </a:solidFill>
            </a:endParaRPr>
          </a:p>
        </p:txBody>
      </p:sp>
      <p:cxnSp>
        <p:nvCxnSpPr>
          <p:cNvPr id="14" name="Straight Connector 13">
            <a:extLst>
              <a:ext uri="{FF2B5EF4-FFF2-40B4-BE49-F238E27FC236}">
                <a16:creationId xmlns:a16="http://schemas.microsoft.com/office/drawing/2014/main" id="{D12978A6-F9D0-4D2C-8DF5-2AD26D4C0B25}"/>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016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045">
            <a:extLst>
              <a:ext uri="{FF2B5EF4-FFF2-40B4-BE49-F238E27FC236}">
                <a16:creationId xmlns:a16="http://schemas.microsoft.com/office/drawing/2014/main" id="{B525F95B-9D93-6948-890A-BFD3B38DCC6F}"/>
              </a:ext>
            </a:extLst>
          </p:cNvPr>
          <p:cNvSpPr txBox="1"/>
          <p:nvPr/>
        </p:nvSpPr>
        <p:spPr>
          <a:xfrm>
            <a:off x="10716671" y="600257"/>
            <a:ext cx="350196" cy="44747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AU" sz="1100" dirty="0">
              <a:solidFill>
                <a:prstClr val="black"/>
              </a:solidFill>
              <a:ea typeface="Calibri" panose="020F0502020204030204" pitchFamily="34" charset="0"/>
              <a:cs typeface="Times New Roman" panose="02020603050405020304" pitchFamily="18" charset="0"/>
            </a:endParaRP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675585" y="1243131"/>
            <a:ext cx="732112" cy="732112"/>
          </a:xfrm>
          <a:prstGeom prst="rect">
            <a:avLst/>
          </a:prstGeom>
        </p:spPr>
      </p:pic>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675588" y="3943266"/>
            <a:ext cx="764436" cy="785467"/>
          </a:xfrm>
          <a:prstGeom prst="rect">
            <a:avLst/>
          </a:prstGeom>
        </p:spPr>
      </p:pic>
      <p:sp>
        <p:nvSpPr>
          <p:cNvPr id="17" name="TextBox 16"/>
          <p:cNvSpPr txBox="1"/>
          <p:nvPr/>
        </p:nvSpPr>
        <p:spPr>
          <a:xfrm>
            <a:off x="1500300" y="4359401"/>
            <a:ext cx="2982804" cy="369332"/>
          </a:xfrm>
          <a:prstGeom prst="rect">
            <a:avLst/>
          </a:prstGeom>
          <a:noFill/>
        </p:spPr>
        <p:txBody>
          <a:bodyPr wrap="none" rtlCol="0">
            <a:spAutoFit/>
          </a:bodyPr>
          <a:lstStyle/>
          <a:p>
            <a:r>
              <a:rPr lang="en-AU" b="1" dirty="0"/>
              <a:t>Service providers and leaders</a:t>
            </a:r>
          </a:p>
        </p:txBody>
      </p:sp>
      <p:sp>
        <p:nvSpPr>
          <p:cNvPr id="18" name="TextBox 17"/>
          <p:cNvSpPr txBox="1"/>
          <p:nvPr/>
        </p:nvSpPr>
        <p:spPr>
          <a:xfrm>
            <a:off x="1379980" y="1690564"/>
            <a:ext cx="2518251" cy="646331"/>
          </a:xfrm>
          <a:prstGeom prst="rect">
            <a:avLst/>
          </a:prstGeom>
          <a:noFill/>
        </p:spPr>
        <p:txBody>
          <a:bodyPr wrap="square" rtlCol="0">
            <a:spAutoFit/>
          </a:bodyPr>
          <a:lstStyle/>
          <a:p>
            <a:r>
              <a:rPr lang="en-AU" b="1" dirty="0"/>
              <a:t>Families and carers</a:t>
            </a:r>
          </a:p>
          <a:p>
            <a:endParaRPr lang="en-AU" dirty="0"/>
          </a:p>
        </p:txBody>
      </p:sp>
      <p:pic>
        <p:nvPicPr>
          <p:cNvPr id="19" name="Picture 18"/>
          <p:cNvPicPr/>
          <p:nvPr/>
        </p:nvPicPr>
        <p:blipFill>
          <a:blip r:embed="rId4" cstate="print">
            <a:extLst>
              <a:ext uri="{28A0092B-C50C-407E-A947-70E740481C1C}">
                <a14:useLocalDpi xmlns:a14="http://schemas.microsoft.com/office/drawing/2010/main" val="0"/>
              </a:ext>
            </a:extLst>
          </a:blip>
          <a:stretch>
            <a:fillRect/>
          </a:stretch>
        </p:blipFill>
        <p:spPr>
          <a:xfrm>
            <a:off x="6618738" y="1086495"/>
            <a:ext cx="901001" cy="901001"/>
          </a:xfrm>
          <a:prstGeom prst="rect">
            <a:avLst/>
          </a:prstGeom>
        </p:spPr>
      </p:pic>
      <p:sp>
        <p:nvSpPr>
          <p:cNvPr id="21" name="TextBox 20"/>
          <p:cNvSpPr txBox="1"/>
          <p:nvPr/>
        </p:nvSpPr>
        <p:spPr>
          <a:xfrm>
            <a:off x="7438798" y="1677586"/>
            <a:ext cx="3389069" cy="369332"/>
          </a:xfrm>
          <a:prstGeom prst="rect">
            <a:avLst/>
          </a:prstGeom>
          <a:noFill/>
        </p:spPr>
        <p:txBody>
          <a:bodyPr wrap="none" rtlCol="0">
            <a:spAutoFit/>
          </a:bodyPr>
          <a:lstStyle/>
          <a:p>
            <a:r>
              <a:rPr lang="en-AU" b="1" dirty="0"/>
              <a:t>Service location and environment</a:t>
            </a:r>
          </a:p>
        </p:txBody>
      </p:sp>
      <p:pic>
        <p:nvPicPr>
          <p:cNvPr id="23" name="Picture 22"/>
          <p:cNvPicPr/>
          <p:nvPr/>
        </p:nvPicPr>
        <p:blipFill>
          <a:blip r:embed="rId5" cstate="print">
            <a:extLst>
              <a:ext uri="{28A0092B-C50C-407E-A947-70E740481C1C}">
                <a14:useLocalDpi xmlns:a14="http://schemas.microsoft.com/office/drawing/2010/main" val="0"/>
              </a:ext>
            </a:extLst>
          </a:blip>
          <a:stretch>
            <a:fillRect/>
          </a:stretch>
        </p:blipFill>
        <p:spPr>
          <a:xfrm>
            <a:off x="6772934" y="3941449"/>
            <a:ext cx="889373" cy="889373"/>
          </a:xfrm>
          <a:prstGeom prst="rect">
            <a:avLst/>
          </a:prstGeom>
        </p:spPr>
      </p:pic>
      <p:sp>
        <p:nvSpPr>
          <p:cNvPr id="24" name="TextBox 23"/>
          <p:cNvSpPr txBox="1"/>
          <p:nvPr/>
        </p:nvSpPr>
        <p:spPr>
          <a:xfrm>
            <a:off x="7459274" y="4342646"/>
            <a:ext cx="2522926" cy="369332"/>
          </a:xfrm>
          <a:prstGeom prst="rect">
            <a:avLst/>
          </a:prstGeom>
          <a:noFill/>
        </p:spPr>
        <p:txBody>
          <a:bodyPr wrap="square" rtlCol="0">
            <a:spAutoFit/>
          </a:bodyPr>
          <a:lstStyle/>
          <a:p>
            <a:r>
              <a:rPr lang="en-AU" b="1" dirty="0"/>
              <a:t>Traditional Custodians</a:t>
            </a:r>
          </a:p>
        </p:txBody>
      </p:sp>
      <p:sp>
        <p:nvSpPr>
          <p:cNvPr id="25" name="Rounded Rectangle 24"/>
          <p:cNvSpPr/>
          <p:nvPr/>
        </p:nvSpPr>
        <p:spPr>
          <a:xfrm>
            <a:off x="6772934" y="4899042"/>
            <a:ext cx="4443148" cy="1457308"/>
          </a:xfrm>
          <a:prstGeom prst="roundRect">
            <a:avLst/>
          </a:prstGeom>
          <a:noFill/>
          <a:ln w="12700" cap="flat" cmpd="sng" algn="ctr">
            <a:solidFill>
              <a:srgbClr val="0076A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6" name="Rounded Rectangle 25"/>
          <p:cNvSpPr/>
          <p:nvPr/>
        </p:nvSpPr>
        <p:spPr>
          <a:xfrm>
            <a:off x="6783854" y="2113692"/>
            <a:ext cx="4492388" cy="1315308"/>
          </a:xfrm>
          <a:prstGeom prst="roundRect">
            <a:avLst/>
          </a:prstGeom>
          <a:noFill/>
          <a:ln w="12700" cap="flat" cmpd="sng" algn="ctr">
            <a:solidFill>
              <a:srgbClr val="0076A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7" name="Rounded Rectangle 26"/>
          <p:cNvSpPr/>
          <p:nvPr/>
        </p:nvSpPr>
        <p:spPr>
          <a:xfrm>
            <a:off x="715238" y="4888462"/>
            <a:ext cx="4771163" cy="1467888"/>
          </a:xfrm>
          <a:prstGeom prst="roundRect">
            <a:avLst/>
          </a:prstGeom>
          <a:noFill/>
          <a:ln w="12700" cap="flat" cmpd="sng" algn="ctr">
            <a:solidFill>
              <a:srgbClr val="0076A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8" name="Rounded Rectangle 27"/>
          <p:cNvSpPr/>
          <p:nvPr/>
        </p:nvSpPr>
        <p:spPr>
          <a:xfrm>
            <a:off x="675344" y="2088397"/>
            <a:ext cx="4810817" cy="1341642"/>
          </a:xfrm>
          <a:prstGeom prst="roundRect">
            <a:avLst/>
          </a:prstGeom>
          <a:noFill/>
          <a:ln w="12700" cap="flat" cmpd="sng" algn="ctr">
            <a:solidFill>
              <a:srgbClr val="0076A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 name="Slide Number Placeholder 1">
            <a:extLst>
              <a:ext uri="{FF2B5EF4-FFF2-40B4-BE49-F238E27FC236}">
                <a16:creationId xmlns:a16="http://schemas.microsoft.com/office/drawing/2014/main" id="{C1393CE8-1D36-488D-A2F2-AC85D30C1F18}"/>
              </a:ext>
            </a:extLst>
          </p:cNvPr>
          <p:cNvSpPr>
            <a:spLocks noGrp="1"/>
          </p:cNvSpPr>
          <p:nvPr>
            <p:ph type="sldNum" sz="quarter" idx="12"/>
          </p:nvPr>
        </p:nvSpPr>
        <p:spPr/>
        <p:txBody>
          <a:bodyPr/>
          <a:lstStyle/>
          <a:p>
            <a:fld id="{1EF33B6B-D7BF-41C9-B230-8C03A4C81EA8}" type="slidenum">
              <a:rPr lang="en-AU" smtClean="0">
                <a:solidFill>
                  <a:prstClr val="white"/>
                </a:solidFill>
              </a:rPr>
              <a:pPr/>
              <a:t>16</a:t>
            </a:fld>
            <a:endParaRPr lang="en-AU" dirty="0">
              <a:solidFill>
                <a:prstClr val="white"/>
              </a:solidFill>
            </a:endParaRPr>
          </a:p>
        </p:txBody>
      </p:sp>
      <p:sp>
        <p:nvSpPr>
          <p:cNvPr id="30" name="TextBox 29">
            <a:extLst>
              <a:ext uri="{FF2B5EF4-FFF2-40B4-BE49-F238E27FC236}">
                <a16:creationId xmlns:a16="http://schemas.microsoft.com/office/drawing/2014/main" id="{C32F35A1-E868-4D9C-93D6-8A659B8738BF}"/>
              </a:ext>
            </a:extLst>
          </p:cNvPr>
          <p:cNvSpPr txBox="1"/>
          <p:nvPr/>
        </p:nvSpPr>
        <p:spPr>
          <a:xfrm>
            <a:off x="594920" y="196290"/>
            <a:ext cx="1785399"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Activity 4</a:t>
            </a:r>
          </a:p>
        </p:txBody>
      </p:sp>
      <p:cxnSp>
        <p:nvCxnSpPr>
          <p:cNvPr id="31" name="Straight Connector 30">
            <a:extLst>
              <a:ext uri="{FF2B5EF4-FFF2-40B4-BE49-F238E27FC236}">
                <a16:creationId xmlns:a16="http://schemas.microsoft.com/office/drawing/2014/main" id="{613019ED-7F88-4FB5-9763-D664AD450E2A}"/>
              </a:ext>
            </a:extLst>
          </p:cNvPr>
          <p:cNvCxnSpPr>
            <a:cxnSpLocks/>
          </p:cNvCxnSpPr>
          <p:nvPr/>
        </p:nvCxnSpPr>
        <p:spPr>
          <a:xfrm>
            <a:off x="675344" y="845647"/>
            <a:ext cx="16002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21351B-1E5C-42B3-B6E7-3E69E818F446}"/>
              </a:ext>
            </a:extLst>
          </p:cNvPr>
          <p:cNvSpPr txBox="1"/>
          <p:nvPr/>
        </p:nvSpPr>
        <p:spPr>
          <a:xfrm>
            <a:off x="2638425" y="262426"/>
            <a:ext cx="5023882" cy="369332"/>
          </a:xfrm>
          <a:prstGeom prst="rect">
            <a:avLst/>
          </a:prstGeom>
          <a:noFill/>
        </p:spPr>
        <p:txBody>
          <a:bodyPr wrap="square">
            <a:spAutoFit/>
          </a:bodyPr>
          <a:lstStyle/>
          <a:p>
            <a:r>
              <a:rPr lang="en-US" sz="1800" b="1" spc="0" dirty="0">
                <a:latin typeface="Calibri" panose="020F0502020204030204" pitchFamily="34" charset="0"/>
                <a:ea typeface="Calibri" panose="020F0502020204030204" pitchFamily="34" charset="0"/>
                <a:cs typeface="+mn-cs"/>
              </a:rPr>
              <a:t>Who can be part of quality improvement?</a:t>
            </a:r>
            <a:endParaRPr lang="en-AU" b="1" dirty="0"/>
          </a:p>
        </p:txBody>
      </p:sp>
      <p:sp>
        <p:nvSpPr>
          <p:cNvPr id="34" name="Slide Number Placeholder 4">
            <a:extLst>
              <a:ext uri="{FF2B5EF4-FFF2-40B4-BE49-F238E27FC236}">
                <a16:creationId xmlns:a16="http://schemas.microsoft.com/office/drawing/2014/main" id="{7881D5C4-E613-4CA6-B7B6-42C9B36D7733}"/>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16</a:t>
            </a:fld>
            <a:endParaRPr lang="en-AU" sz="1800" b="1" dirty="0">
              <a:solidFill>
                <a:schemeClr val="tx1"/>
              </a:solidFill>
            </a:endParaRPr>
          </a:p>
        </p:txBody>
      </p:sp>
      <p:cxnSp>
        <p:nvCxnSpPr>
          <p:cNvPr id="35" name="Straight Connector 34">
            <a:extLst>
              <a:ext uri="{FF2B5EF4-FFF2-40B4-BE49-F238E27FC236}">
                <a16:creationId xmlns:a16="http://schemas.microsoft.com/office/drawing/2014/main" id="{13F6E0D3-2547-4A38-9C0A-C7EDEC153666}"/>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pic>
        <p:nvPicPr>
          <p:cNvPr id="22" name="Picture 21" descr="\\acecqa.central\users\SBurt\Downloads\group.png">
            <a:extLst>
              <a:ext uri="{FF2B5EF4-FFF2-40B4-BE49-F238E27FC236}">
                <a16:creationId xmlns:a16="http://schemas.microsoft.com/office/drawing/2014/main" id="{657A23CC-E6C4-45D7-8F3F-866FA86E9DE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862869" y="230116"/>
            <a:ext cx="710006" cy="710006"/>
          </a:xfrm>
          <a:prstGeom prst="rect">
            <a:avLst/>
          </a:prstGeom>
          <a:noFill/>
          <a:ln>
            <a:noFill/>
          </a:ln>
        </p:spPr>
      </p:pic>
    </p:spTree>
    <p:extLst>
      <p:ext uri="{BB962C8B-B14F-4D97-AF65-F5344CB8AC3E}">
        <p14:creationId xmlns:p14="http://schemas.microsoft.com/office/powerpoint/2010/main" val="2035565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045">
            <a:extLst>
              <a:ext uri="{FF2B5EF4-FFF2-40B4-BE49-F238E27FC236}">
                <a16:creationId xmlns:a16="http://schemas.microsoft.com/office/drawing/2014/main" id="{B525F95B-9D93-6948-890A-BFD3B38DCC6F}"/>
              </a:ext>
            </a:extLst>
          </p:cNvPr>
          <p:cNvSpPr txBox="1"/>
          <p:nvPr/>
        </p:nvSpPr>
        <p:spPr>
          <a:xfrm>
            <a:off x="10716671" y="600257"/>
            <a:ext cx="350196" cy="44747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AU" sz="1100" dirty="0">
              <a:solidFill>
                <a:prstClr val="black"/>
              </a:solidFill>
              <a:ea typeface="Calibri" panose="020F0502020204030204" pitchFamily="34" charset="0"/>
              <a:cs typeface="Times New Roman" panose="02020603050405020304" pitchFamily="18" charset="0"/>
            </a:endParaRPr>
          </a:p>
        </p:txBody>
      </p:sp>
      <p:sp>
        <p:nvSpPr>
          <p:cNvPr id="11" name="TextBox 10"/>
          <p:cNvSpPr txBox="1"/>
          <p:nvPr/>
        </p:nvSpPr>
        <p:spPr>
          <a:xfrm>
            <a:off x="1786237" y="1683760"/>
            <a:ext cx="1363515" cy="369332"/>
          </a:xfrm>
          <a:prstGeom prst="rect">
            <a:avLst/>
          </a:prstGeom>
          <a:noFill/>
        </p:spPr>
        <p:txBody>
          <a:bodyPr wrap="none" rtlCol="0">
            <a:spAutoFit/>
          </a:bodyPr>
          <a:lstStyle/>
          <a:p>
            <a:r>
              <a:rPr lang="en-AU" b="1" dirty="0"/>
              <a:t>The children</a:t>
            </a:r>
          </a:p>
        </p:txBody>
      </p:sp>
      <p:pic>
        <p:nvPicPr>
          <p:cNvPr id="20" name="Picture 19"/>
          <p:cNvPicPr/>
          <p:nvPr/>
        </p:nvPicPr>
        <p:blipFill rotWithShape="1">
          <a:blip r:embed="rId2" cstate="print">
            <a:extLst>
              <a:ext uri="{28A0092B-C50C-407E-A947-70E740481C1C}">
                <a14:useLocalDpi xmlns:a14="http://schemas.microsoft.com/office/drawing/2010/main" val="0"/>
              </a:ext>
            </a:extLst>
          </a:blip>
          <a:srcRect t="1" b="36169"/>
          <a:stretch/>
        </p:blipFill>
        <p:spPr>
          <a:xfrm>
            <a:off x="6772934" y="1318634"/>
            <a:ext cx="1011782" cy="654511"/>
          </a:xfrm>
          <a:prstGeom prst="rect">
            <a:avLst/>
          </a:prstGeom>
        </p:spPr>
      </p:pic>
      <p:sp>
        <p:nvSpPr>
          <p:cNvPr id="21" name="TextBox 20"/>
          <p:cNvSpPr txBox="1"/>
          <p:nvPr/>
        </p:nvSpPr>
        <p:spPr>
          <a:xfrm>
            <a:off x="7784716" y="1698151"/>
            <a:ext cx="3282151" cy="369332"/>
          </a:xfrm>
          <a:prstGeom prst="rect">
            <a:avLst/>
          </a:prstGeom>
          <a:noFill/>
        </p:spPr>
        <p:txBody>
          <a:bodyPr wrap="square" rtlCol="0">
            <a:spAutoFit/>
          </a:bodyPr>
          <a:lstStyle/>
          <a:p>
            <a:r>
              <a:rPr lang="en-AU" b="1" dirty="0"/>
              <a:t>Local schools and other services</a:t>
            </a:r>
          </a:p>
        </p:txBody>
      </p:sp>
      <p:sp>
        <p:nvSpPr>
          <p:cNvPr id="22" name="TextBox 21"/>
          <p:cNvSpPr txBox="1"/>
          <p:nvPr/>
        </p:nvSpPr>
        <p:spPr>
          <a:xfrm>
            <a:off x="7493850" y="4472433"/>
            <a:ext cx="3222821" cy="369332"/>
          </a:xfrm>
          <a:prstGeom prst="rect">
            <a:avLst/>
          </a:prstGeom>
          <a:noFill/>
        </p:spPr>
        <p:txBody>
          <a:bodyPr wrap="square" rtlCol="0">
            <a:spAutoFit/>
          </a:bodyPr>
          <a:lstStyle/>
          <a:p>
            <a:r>
              <a:rPr lang="en-AU" b="1" dirty="0"/>
              <a:t>Who else could be involved?</a:t>
            </a:r>
          </a:p>
        </p:txBody>
      </p:sp>
      <p:pic>
        <p:nvPicPr>
          <p:cNvPr id="23" name="Picture 22"/>
          <p:cNvPicPr/>
          <p:nvPr/>
        </p:nvPicPr>
        <p:blipFill rotWithShape="1">
          <a:blip r:embed="rId3" cstate="print">
            <a:extLst>
              <a:ext uri="{28A0092B-C50C-407E-A947-70E740481C1C}">
                <a14:useLocalDpi xmlns:a14="http://schemas.microsoft.com/office/drawing/2010/main" val="0"/>
              </a:ext>
            </a:extLst>
          </a:blip>
          <a:srcRect b="17389"/>
          <a:stretch/>
        </p:blipFill>
        <p:spPr>
          <a:xfrm>
            <a:off x="828352" y="4078708"/>
            <a:ext cx="867435" cy="726034"/>
          </a:xfrm>
          <a:prstGeom prst="rect">
            <a:avLst/>
          </a:prstGeom>
        </p:spPr>
      </p:pic>
      <p:sp>
        <p:nvSpPr>
          <p:cNvPr id="24" name="TextBox 23"/>
          <p:cNvSpPr txBox="1"/>
          <p:nvPr/>
        </p:nvSpPr>
        <p:spPr>
          <a:xfrm>
            <a:off x="1849004" y="4489150"/>
            <a:ext cx="2250681" cy="369332"/>
          </a:xfrm>
          <a:prstGeom prst="rect">
            <a:avLst/>
          </a:prstGeom>
          <a:noFill/>
        </p:spPr>
        <p:txBody>
          <a:bodyPr wrap="none" rtlCol="0">
            <a:spAutoFit/>
          </a:bodyPr>
          <a:lstStyle/>
          <a:p>
            <a:r>
              <a:rPr lang="en-AU" b="1" dirty="0"/>
              <a:t>Your local community</a:t>
            </a:r>
          </a:p>
        </p:txBody>
      </p:sp>
      <p:grpSp>
        <p:nvGrpSpPr>
          <p:cNvPr id="5" name="Group 4">
            <a:extLst>
              <a:ext uri="{FF2B5EF4-FFF2-40B4-BE49-F238E27FC236}">
                <a16:creationId xmlns:a16="http://schemas.microsoft.com/office/drawing/2014/main" id="{5526FBD6-AAD1-4494-9FEC-5769BEA70741}"/>
              </a:ext>
            </a:extLst>
          </p:cNvPr>
          <p:cNvGrpSpPr/>
          <p:nvPr/>
        </p:nvGrpSpPr>
        <p:grpSpPr>
          <a:xfrm>
            <a:off x="765860" y="1302154"/>
            <a:ext cx="1083144" cy="669791"/>
            <a:chOff x="373329" y="677597"/>
            <a:chExt cx="1681005" cy="1039495"/>
          </a:xfrm>
        </p:grpSpPr>
        <p:pic>
          <p:nvPicPr>
            <p:cNvPr id="9" name="Picture 8"/>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73329" y="814605"/>
              <a:ext cx="887095" cy="887095"/>
            </a:xfrm>
            <a:prstGeom prst="rect">
              <a:avLst/>
            </a:prstGeom>
          </p:spPr>
        </p:pic>
        <p:pic>
          <p:nvPicPr>
            <p:cNvPr id="29" name="Picture 28"/>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44394" y="677597"/>
              <a:ext cx="1009940" cy="1039495"/>
            </a:xfrm>
            <a:prstGeom prst="rect">
              <a:avLst/>
            </a:prstGeom>
          </p:spPr>
        </p:pic>
      </p:grpSp>
      <p:sp>
        <p:nvSpPr>
          <p:cNvPr id="19" name="TextBox 18">
            <a:extLst>
              <a:ext uri="{FF2B5EF4-FFF2-40B4-BE49-F238E27FC236}">
                <a16:creationId xmlns:a16="http://schemas.microsoft.com/office/drawing/2014/main" id="{3AE3688E-52A6-4101-A6A4-A78553B5292D}"/>
              </a:ext>
            </a:extLst>
          </p:cNvPr>
          <p:cNvSpPr txBox="1"/>
          <p:nvPr/>
        </p:nvSpPr>
        <p:spPr>
          <a:xfrm>
            <a:off x="594920" y="196290"/>
            <a:ext cx="1785399"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Activity 4</a:t>
            </a:r>
          </a:p>
        </p:txBody>
      </p:sp>
      <p:cxnSp>
        <p:nvCxnSpPr>
          <p:cNvPr id="31" name="Straight Connector 30">
            <a:extLst>
              <a:ext uri="{FF2B5EF4-FFF2-40B4-BE49-F238E27FC236}">
                <a16:creationId xmlns:a16="http://schemas.microsoft.com/office/drawing/2014/main" id="{9FE7CCD2-AF7F-49D1-BA73-7547F5FB68C6}"/>
              </a:ext>
            </a:extLst>
          </p:cNvPr>
          <p:cNvCxnSpPr>
            <a:cxnSpLocks/>
          </p:cNvCxnSpPr>
          <p:nvPr/>
        </p:nvCxnSpPr>
        <p:spPr>
          <a:xfrm>
            <a:off x="675344" y="845647"/>
            <a:ext cx="16002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56098E3-3FB5-4D0E-A4E6-842F07AC1BE8}"/>
              </a:ext>
            </a:extLst>
          </p:cNvPr>
          <p:cNvSpPr txBox="1"/>
          <p:nvPr/>
        </p:nvSpPr>
        <p:spPr>
          <a:xfrm>
            <a:off x="2638425" y="262426"/>
            <a:ext cx="5023882" cy="369332"/>
          </a:xfrm>
          <a:prstGeom prst="rect">
            <a:avLst/>
          </a:prstGeom>
          <a:noFill/>
        </p:spPr>
        <p:txBody>
          <a:bodyPr wrap="square">
            <a:spAutoFit/>
          </a:bodyPr>
          <a:lstStyle/>
          <a:p>
            <a:r>
              <a:rPr lang="en-US" sz="1800" b="1" spc="0" dirty="0">
                <a:latin typeface="Calibri" panose="020F0502020204030204" pitchFamily="34" charset="0"/>
                <a:ea typeface="Calibri" panose="020F0502020204030204" pitchFamily="34" charset="0"/>
                <a:cs typeface="+mn-cs"/>
              </a:rPr>
              <a:t>Who can be part of quality improvement?</a:t>
            </a:r>
            <a:endParaRPr lang="en-AU" b="1" dirty="0"/>
          </a:p>
        </p:txBody>
      </p:sp>
      <p:sp>
        <p:nvSpPr>
          <p:cNvPr id="33" name="Rounded Rectangle 24">
            <a:extLst>
              <a:ext uri="{FF2B5EF4-FFF2-40B4-BE49-F238E27FC236}">
                <a16:creationId xmlns:a16="http://schemas.microsoft.com/office/drawing/2014/main" id="{E4D5CF5A-E332-4DCC-8332-1008677AD1CE}"/>
              </a:ext>
            </a:extLst>
          </p:cNvPr>
          <p:cNvSpPr/>
          <p:nvPr/>
        </p:nvSpPr>
        <p:spPr>
          <a:xfrm>
            <a:off x="6772934" y="4899042"/>
            <a:ext cx="4443148" cy="1457308"/>
          </a:xfrm>
          <a:prstGeom prst="roundRect">
            <a:avLst/>
          </a:prstGeom>
          <a:noFill/>
          <a:ln w="12700" cap="flat" cmpd="sng" algn="ctr">
            <a:solidFill>
              <a:srgbClr val="0076A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4" name="Rounded Rectangle 25">
            <a:extLst>
              <a:ext uri="{FF2B5EF4-FFF2-40B4-BE49-F238E27FC236}">
                <a16:creationId xmlns:a16="http://schemas.microsoft.com/office/drawing/2014/main" id="{6FF06C9A-2311-47CB-8859-75B1D4D2AE81}"/>
              </a:ext>
            </a:extLst>
          </p:cNvPr>
          <p:cNvSpPr/>
          <p:nvPr/>
        </p:nvSpPr>
        <p:spPr>
          <a:xfrm>
            <a:off x="6783854" y="2113692"/>
            <a:ext cx="4492388" cy="1315308"/>
          </a:xfrm>
          <a:prstGeom prst="roundRect">
            <a:avLst/>
          </a:prstGeom>
          <a:noFill/>
          <a:ln w="12700" cap="flat" cmpd="sng" algn="ctr">
            <a:solidFill>
              <a:srgbClr val="0076A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5" name="Rounded Rectangle 26">
            <a:extLst>
              <a:ext uri="{FF2B5EF4-FFF2-40B4-BE49-F238E27FC236}">
                <a16:creationId xmlns:a16="http://schemas.microsoft.com/office/drawing/2014/main" id="{46531944-14EE-4F3D-B3ED-03993F17AFCB}"/>
              </a:ext>
            </a:extLst>
          </p:cNvPr>
          <p:cNvSpPr/>
          <p:nvPr/>
        </p:nvSpPr>
        <p:spPr>
          <a:xfrm>
            <a:off x="715238" y="4888462"/>
            <a:ext cx="4771163" cy="1467888"/>
          </a:xfrm>
          <a:prstGeom prst="roundRect">
            <a:avLst/>
          </a:prstGeom>
          <a:noFill/>
          <a:ln w="12700" cap="flat" cmpd="sng" algn="ctr">
            <a:solidFill>
              <a:srgbClr val="0076A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6" name="Rounded Rectangle 27">
            <a:extLst>
              <a:ext uri="{FF2B5EF4-FFF2-40B4-BE49-F238E27FC236}">
                <a16:creationId xmlns:a16="http://schemas.microsoft.com/office/drawing/2014/main" id="{B37BE3FA-C867-4166-AA0C-FB34569022C0}"/>
              </a:ext>
            </a:extLst>
          </p:cNvPr>
          <p:cNvSpPr/>
          <p:nvPr/>
        </p:nvSpPr>
        <p:spPr>
          <a:xfrm>
            <a:off x="675344" y="2088397"/>
            <a:ext cx="4810817" cy="1341642"/>
          </a:xfrm>
          <a:prstGeom prst="roundRect">
            <a:avLst/>
          </a:prstGeom>
          <a:noFill/>
          <a:ln w="12700" cap="flat" cmpd="sng" algn="ctr">
            <a:solidFill>
              <a:srgbClr val="0076A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25" name="Picture 24" descr="\\acecqa.central\users\SBurt\Downloads\group.png">
            <a:extLst>
              <a:ext uri="{FF2B5EF4-FFF2-40B4-BE49-F238E27FC236}">
                <a16:creationId xmlns:a16="http://schemas.microsoft.com/office/drawing/2014/main" id="{03EABEA1-FFA6-46D3-A1BC-86B11EF0D6B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862869" y="230116"/>
            <a:ext cx="710006" cy="710006"/>
          </a:xfrm>
          <a:prstGeom prst="rect">
            <a:avLst/>
          </a:prstGeom>
          <a:noFill/>
          <a:ln>
            <a:noFill/>
          </a:ln>
        </p:spPr>
      </p:pic>
      <p:sp>
        <p:nvSpPr>
          <p:cNvPr id="26" name="Slide Number Placeholder 4">
            <a:extLst>
              <a:ext uri="{FF2B5EF4-FFF2-40B4-BE49-F238E27FC236}">
                <a16:creationId xmlns:a16="http://schemas.microsoft.com/office/drawing/2014/main" id="{45C3A3AD-9271-46CC-8DA1-59C8405E6A39}"/>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17</a:t>
            </a:fld>
            <a:endParaRPr lang="en-AU" sz="1800" b="1" dirty="0">
              <a:solidFill>
                <a:schemeClr val="tx1"/>
              </a:solidFill>
            </a:endParaRPr>
          </a:p>
        </p:txBody>
      </p:sp>
      <p:cxnSp>
        <p:nvCxnSpPr>
          <p:cNvPr id="27" name="Straight Connector 26">
            <a:extLst>
              <a:ext uri="{FF2B5EF4-FFF2-40B4-BE49-F238E27FC236}">
                <a16:creationId xmlns:a16="http://schemas.microsoft.com/office/drawing/2014/main" id="{248B2E95-B834-4579-B348-D2404A1E2473}"/>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16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75344" y="1283838"/>
            <a:ext cx="10700102" cy="1117006"/>
          </a:xfrm>
          <a:prstGeom prst="rect">
            <a:avLst/>
          </a:prstGeom>
          <a:noFill/>
          <a:ln w="3175" cmpd="sng">
            <a:solidFill>
              <a:srgbClr val="00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675344" y="1283838"/>
            <a:ext cx="8118827" cy="369332"/>
          </a:xfrm>
          <a:prstGeom prst="rect">
            <a:avLst/>
          </a:prstGeom>
          <a:noFill/>
        </p:spPr>
        <p:txBody>
          <a:bodyPr wrap="square" rtlCol="0">
            <a:spAutoFit/>
          </a:bodyPr>
          <a:lstStyle/>
          <a:p>
            <a:r>
              <a:rPr lang="en-AU" dirty="0"/>
              <a:t>How does your service undertake self-assessment? </a:t>
            </a:r>
          </a:p>
        </p:txBody>
      </p:sp>
      <p:sp>
        <p:nvSpPr>
          <p:cNvPr id="10" name="TextBox 9"/>
          <p:cNvSpPr txBox="1"/>
          <p:nvPr/>
        </p:nvSpPr>
        <p:spPr>
          <a:xfrm>
            <a:off x="675344" y="2710022"/>
            <a:ext cx="8118827" cy="369332"/>
          </a:xfrm>
          <a:prstGeom prst="rect">
            <a:avLst/>
          </a:prstGeom>
          <a:noFill/>
        </p:spPr>
        <p:txBody>
          <a:bodyPr wrap="square" rtlCol="0">
            <a:spAutoFit/>
          </a:bodyPr>
          <a:lstStyle/>
          <a:p>
            <a:r>
              <a:rPr lang="en-AU" dirty="0"/>
              <a:t>What is being done well at your service?  </a:t>
            </a:r>
          </a:p>
        </p:txBody>
      </p:sp>
      <p:sp>
        <p:nvSpPr>
          <p:cNvPr id="11" name="Rectangle 10"/>
          <p:cNvSpPr/>
          <p:nvPr/>
        </p:nvSpPr>
        <p:spPr>
          <a:xfrm>
            <a:off x="675344" y="2702054"/>
            <a:ext cx="10700101" cy="1123932"/>
          </a:xfrm>
          <a:prstGeom prst="rect">
            <a:avLst/>
          </a:prstGeom>
          <a:noFill/>
          <a:ln w="3175" cmpd="sng">
            <a:solidFill>
              <a:srgbClr val="00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675344" y="4127196"/>
            <a:ext cx="10700101" cy="1192136"/>
          </a:xfrm>
          <a:prstGeom prst="rect">
            <a:avLst/>
          </a:prstGeom>
          <a:noFill/>
          <a:ln w="3175" cmpd="sng">
            <a:solidFill>
              <a:srgbClr val="00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675344" y="4110897"/>
            <a:ext cx="9319818" cy="369332"/>
          </a:xfrm>
          <a:prstGeom prst="rect">
            <a:avLst/>
          </a:prstGeom>
          <a:noFill/>
        </p:spPr>
        <p:txBody>
          <a:bodyPr wrap="square" rtlCol="0">
            <a:spAutoFit/>
          </a:bodyPr>
          <a:lstStyle/>
          <a:p>
            <a:r>
              <a:rPr lang="en-AU" dirty="0"/>
              <a:t>How did you identify areas where quality improvements could be made? </a:t>
            </a:r>
          </a:p>
        </p:txBody>
      </p:sp>
      <p:sp>
        <p:nvSpPr>
          <p:cNvPr id="15" name="TextBox 14">
            <a:extLst>
              <a:ext uri="{FF2B5EF4-FFF2-40B4-BE49-F238E27FC236}">
                <a16:creationId xmlns:a16="http://schemas.microsoft.com/office/drawing/2014/main" id="{676EA305-7EE3-45FD-A6F0-595747A8A540}"/>
              </a:ext>
            </a:extLst>
          </p:cNvPr>
          <p:cNvSpPr txBox="1"/>
          <p:nvPr/>
        </p:nvSpPr>
        <p:spPr>
          <a:xfrm>
            <a:off x="594920" y="196290"/>
            <a:ext cx="1785399"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Activity 5</a:t>
            </a:r>
          </a:p>
        </p:txBody>
      </p:sp>
      <p:cxnSp>
        <p:nvCxnSpPr>
          <p:cNvPr id="16" name="Straight Connector 15">
            <a:extLst>
              <a:ext uri="{FF2B5EF4-FFF2-40B4-BE49-F238E27FC236}">
                <a16:creationId xmlns:a16="http://schemas.microsoft.com/office/drawing/2014/main" id="{17F481F2-D033-429B-A0DD-CBC233784434}"/>
              </a:ext>
            </a:extLst>
          </p:cNvPr>
          <p:cNvCxnSpPr>
            <a:cxnSpLocks/>
          </p:cNvCxnSpPr>
          <p:nvPr/>
        </p:nvCxnSpPr>
        <p:spPr>
          <a:xfrm>
            <a:off x="675344" y="845647"/>
            <a:ext cx="16002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806A44D-4017-4408-BB03-DC52C76A2880}"/>
              </a:ext>
            </a:extLst>
          </p:cNvPr>
          <p:cNvSpPr txBox="1"/>
          <p:nvPr/>
        </p:nvSpPr>
        <p:spPr>
          <a:xfrm>
            <a:off x="2638425" y="262426"/>
            <a:ext cx="5023882" cy="369332"/>
          </a:xfrm>
          <a:prstGeom prst="rect">
            <a:avLst/>
          </a:prstGeom>
          <a:noFill/>
        </p:spPr>
        <p:txBody>
          <a:bodyPr wrap="square">
            <a:spAutoFit/>
          </a:bodyPr>
          <a:lstStyle/>
          <a:p>
            <a:r>
              <a:rPr lang="en-US" sz="1800" b="1" dirty="0">
                <a:latin typeface="Calibri" panose="020F0502020204030204" pitchFamily="34" charset="0"/>
                <a:ea typeface="Calibri" panose="020F0502020204030204" pitchFamily="34" charset="0"/>
              </a:rPr>
              <a:t>Reflective questions for self-assessment</a:t>
            </a:r>
            <a:endParaRPr lang="en-AU" b="1" dirty="0"/>
          </a:p>
        </p:txBody>
      </p:sp>
      <p:pic>
        <p:nvPicPr>
          <p:cNvPr id="18" name="Picture 17" descr="\\acecqa.central\users\SBurt\Downloads\group.png">
            <a:extLst>
              <a:ext uri="{FF2B5EF4-FFF2-40B4-BE49-F238E27FC236}">
                <a16:creationId xmlns:a16="http://schemas.microsoft.com/office/drawing/2014/main" id="{155AA82F-642B-4189-9D25-347B3DE271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62869" y="230116"/>
            <a:ext cx="710006" cy="710006"/>
          </a:xfrm>
          <a:prstGeom prst="rect">
            <a:avLst/>
          </a:prstGeom>
          <a:noFill/>
          <a:ln>
            <a:noFill/>
          </a:ln>
        </p:spPr>
      </p:pic>
      <p:sp>
        <p:nvSpPr>
          <p:cNvPr id="19" name="Slide Number Placeholder 4">
            <a:extLst>
              <a:ext uri="{FF2B5EF4-FFF2-40B4-BE49-F238E27FC236}">
                <a16:creationId xmlns:a16="http://schemas.microsoft.com/office/drawing/2014/main" id="{272F18EB-4D90-480B-A16C-01202A25ADD0}"/>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18</a:t>
            </a:fld>
            <a:endParaRPr lang="en-AU" sz="1800" b="1" dirty="0">
              <a:solidFill>
                <a:schemeClr val="tx1"/>
              </a:solidFill>
            </a:endParaRPr>
          </a:p>
        </p:txBody>
      </p:sp>
      <p:cxnSp>
        <p:nvCxnSpPr>
          <p:cNvPr id="20" name="Straight Connector 19">
            <a:extLst>
              <a:ext uri="{FF2B5EF4-FFF2-40B4-BE49-F238E27FC236}">
                <a16:creationId xmlns:a16="http://schemas.microsoft.com/office/drawing/2014/main" id="{810CA12B-8A39-4B99-A798-26EEC2B45432}"/>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473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2DD3-90D9-441D-90C9-E301B7F60D19}"/>
              </a:ext>
            </a:extLst>
          </p:cNvPr>
          <p:cNvSpPr/>
          <p:nvPr/>
        </p:nvSpPr>
        <p:spPr>
          <a:xfrm>
            <a:off x="533400" y="2606358"/>
            <a:ext cx="10372724" cy="692049"/>
          </a:xfrm>
          <a:prstGeom prst="rect">
            <a:avLst/>
          </a:prstGeom>
        </p:spPr>
        <p:txBody>
          <a:bodyPr wrap="square">
            <a:spAutoFit/>
          </a:bodyPr>
          <a:lstStyle/>
          <a:p>
            <a:pPr marL="810260" algn="ctr">
              <a:lnSpc>
                <a:spcPct val="115000"/>
              </a:lnSpc>
              <a:spcBef>
                <a:spcPts val="2400"/>
              </a:spcBef>
              <a:spcAft>
                <a:spcPts val="0"/>
              </a:spcAft>
            </a:pPr>
            <a:r>
              <a:rPr lang="en-AU" sz="3600" b="1" kern="1400" spc="-50" dirty="0">
                <a:latin typeface="Calibri" panose="020F0502020204030204" pitchFamily="34" charset="0"/>
                <a:ea typeface="Times New Roman" panose="02020603050405020304" pitchFamily="18" charset="0"/>
                <a:cs typeface="Times New Roman" panose="02020603050405020304" pitchFamily="18" charset="0"/>
              </a:rPr>
              <a:t>Module 2 – Quality Improvement Plan</a:t>
            </a:r>
            <a:endParaRPr lang="en-AU" sz="3600" b="1" kern="1400" spc="-5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2E1747C2-AD2E-4EA1-B274-A59271ACF863}"/>
              </a:ext>
            </a:extLst>
          </p:cNvPr>
          <p:cNvCxnSpPr>
            <a:cxnSpLocks/>
          </p:cNvCxnSpPr>
          <p:nvPr/>
        </p:nvCxnSpPr>
        <p:spPr>
          <a:xfrm>
            <a:off x="2658794" y="3429000"/>
            <a:ext cx="6991643"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9" name="Slide Number Placeholder 4">
            <a:extLst>
              <a:ext uri="{FF2B5EF4-FFF2-40B4-BE49-F238E27FC236}">
                <a16:creationId xmlns:a16="http://schemas.microsoft.com/office/drawing/2014/main" id="{D7560C6B-5B32-4046-AD75-25F2CF5BC48A}"/>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19</a:t>
            </a:fld>
            <a:endParaRPr lang="en-AU" sz="1800" b="1" dirty="0">
              <a:solidFill>
                <a:schemeClr val="tx1"/>
              </a:solidFill>
            </a:endParaRPr>
          </a:p>
        </p:txBody>
      </p:sp>
      <p:cxnSp>
        <p:nvCxnSpPr>
          <p:cNvPr id="10" name="Straight Connector 9">
            <a:extLst>
              <a:ext uri="{FF2B5EF4-FFF2-40B4-BE49-F238E27FC236}">
                <a16:creationId xmlns:a16="http://schemas.microsoft.com/office/drawing/2014/main" id="{5B723D02-A387-48B8-AF08-9296FAD45A93}"/>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70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832" y="511427"/>
            <a:ext cx="2114293"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Acronyms</a:t>
            </a:r>
          </a:p>
        </p:txBody>
      </p:sp>
      <p:sp>
        <p:nvSpPr>
          <p:cNvPr id="3" name="TextBox 2"/>
          <p:cNvSpPr txBox="1"/>
          <p:nvPr/>
        </p:nvSpPr>
        <p:spPr>
          <a:xfrm>
            <a:off x="3616085" y="578102"/>
            <a:ext cx="8229344" cy="1997919"/>
          </a:xfrm>
          <a:prstGeom prst="rect">
            <a:avLst/>
          </a:prstGeom>
          <a:noFill/>
        </p:spPr>
        <p:txBody>
          <a:bodyPr wrap="square" rtlCol="0">
            <a:spAutoFit/>
          </a:bodyPr>
          <a:lstStyle/>
          <a:p>
            <a:pPr>
              <a:lnSpc>
                <a:spcPct val="150000"/>
              </a:lnSpc>
            </a:pPr>
            <a:r>
              <a:rPr lang="en-US" sz="1400" dirty="0"/>
              <a:t>ACECQA	Australian Children’s Education and Care Quality Authority</a:t>
            </a:r>
          </a:p>
          <a:p>
            <a:pPr>
              <a:lnSpc>
                <a:spcPct val="150000"/>
              </a:lnSpc>
            </a:pPr>
            <a:r>
              <a:rPr lang="en-US" sz="1400" dirty="0"/>
              <a:t>EYLF 	Being, Belonging &amp; Becoming: The Early Years Learning Framework</a:t>
            </a:r>
          </a:p>
          <a:p>
            <a:pPr>
              <a:lnSpc>
                <a:spcPct val="150000"/>
              </a:lnSpc>
            </a:pPr>
            <a:r>
              <a:rPr lang="en-US" sz="1400" dirty="0"/>
              <a:t>MTOP	</a:t>
            </a:r>
            <a:r>
              <a:rPr lang="en-GB" sz="1400" dirty="0"/>
              <a:t>My Time, Our Place – Framework for School Age Care</a:t>
            </a:r>
            <a:endParaRPr lang="en-US" sz="1400" dirty="0"/>
          </a:p>
          <a:p>
            <a:pPr>
              <a:lnSpc>
                <a:spcPct val="150000"/>
              </a:lnSpc>
            </a:pPr>
            <a:r>
              <a:rPr lang="en-US" sz="1400" dirty="0"/>
              <a:t>NQF	National Quality Framework</a:t>
            </a:r>
          </a:p>
          <a:p>
            <a:pPr>
              <a:lnSpc>
                <a:spcPct val="150000"/>
              </a:lnSpc>
            </a:pPr>
            <a:r>
              <a:rPr lang="en-US" sz="1400" dirty="0"/>
              <a:t>NQS	National Quality Standard </a:t>
            </a:r>
          </a:p>
          <a:p>
            <a:pPr>
              <a:lnSpc>
                <a:spcPct val="150000"/>
              </a:lnSpc>
            </a:pPr>
            <a:r>
              <a:rPr lang="en-US" sz="1400" dirty="0"/>
              <a:t>QIP	Quality Improvement Plan</a:t>
            </a:r>
          </a:p>
        </p:txBody>
      </p:sp>
      <p:sp>
        <p:nvSpPr>
          <p:cNvPr id="5" name="Slide Number Placeholder 4">
            <a:extLst>
              <a:ext uri="{FF2B5EF4-FFF2-40B4-BE49-F238E27FC236}">
                <a16:creationId xmlns:a16="http://schemas.microsoft.com/office/drawing/2014/main" id="{F45F237C-C21C-4AC6-8246-0E78C3169AC2}"/>
              </a:ext>
            </a:extLst>
          </p:cNvPr>
          <p:cNvSpPr>
            <a:spLocks noGrp="1"/>
          </p:cNvSpPr>
          <p:nvPr>
            <p:ph type="sldNum" sz="quarter" idx="12"/>
          </p:nvPr>
        </p:nvSpPr>
        <p:spPr>
          <a:xfrm>
            <a:off x="11607653" y="6388098"/>
            <a:ext cx="204831" cy="365125"/>
          </a:xfrm>
        </p:spPr>
        <p:txBody>
          <a:bodyPr/>
          <a:lstStyle/>
          <a:p>
            <a:fld id="{1AED260F-CC73-44A5-9EB3-983336C2F078}" type="slidenum">
              <a:rPr lang="en-AU" sz="1800" b="1" smtClean="0">
                <a:solidFill>
                  <a:schemeClr val="tx1"/>
                </a:solidFill>
              </a:rPr>
              <a:pPr/>
              <a:t>2</a:t>
            </a:fld>
            <a:endParaRPr lang="en-AU" sz="1800" b="1" dirty="0">
              <a:solidFill>
                <a:schemeClr val="tx1"/>
              </a:solidFill>
            </a:endParaRPr>
          </a:p>
        </p:txBody>
      </p:sp>
      <p:cxnSp>
        <p:nvCxnSpPr>
          <p:cNvPr id="7" name="Straight Connector 6">
            <a:extLst>
              <a:ext uri="{FF2B5EF4-FFF2-40B4-BE49-F238E27FC236}">
                <a16:creationId xmlns:a16="http://schemas.microsoft.com/office/drawing/2014/main" id="{C85961AF-8079-4BDC-A00B-CC08538B951B}"/>
              </a:ext>
            </a:extLst>
          </p:cNvPr>
          <p:cNvCxnSpPr>
            <a:cxnSpLocks/>
          </p:cNvCxnSpPr>
          <p:nvPr/>
        </p:nvCxnSpPr>
        <p:spPr>
          <a:xfrm>
            <a:off x="885825" y="1124777"/>
            <a:ext cx="16383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F439EFF-97BF-4374-AFDD-3DECD36B0E4B}"/>
              </a:ext>
            </a:extLst>
          </p:cNvPr>
          <p:cNvSpPr txBox="1"/>
          <p:nvPr/>
        </p:nvSpPr>
        <p:spPr>
          <a:xfrm>
            <a:off x="790832" y="3244334"/>
            <a:ext cx="2676268" cy="1077218"/>
          </a:xfrm>
          <a:prstGeom prst="rect">
            <a:avLst/>
          </a:prstGeom>
          <a:noFill/>
        </p:spPr>
        <p:txBody>
          <a:bodyPr wrap="square">
            <a:spAutoFit/>
          </a:bodyPr>
          <a:lstStyle/>
          <a:p>
            <a:r>
              <a:rPr lang="en-AU" sz="3200" b="1" dirty="0">
                <a:latin typeface="Calibri" panose="020F0502020204030204" pitchFamily="34" charset="0"/>
                <a:ea typeface="Calibri" panose="020F0502020204030204" pitchFamily="34" charset="0"/>
              </a:rPr>
              <a:t>How to use this workbook</a:t>
            </a:r>
          </a:p>
        </p:txBody>
      </p:sp>
      <p:cxnSp>
        <p:nvCxnSpPr>
          <p:cNvPr id="10" name="Straight Connector 9">
            <a:extLst>
              <a:ext uri="{FF2B5EF4-FFF2-40B4-BE49-F238E27FC236}">
                <a16:creationId xmlns:a16="http://schemas.microsoft.com/office/drawing/2014/main" id="{1D6DFC3C-3BA0-45E9-947F-78F2C6C42ECA}"/>
              </a:ext>
            </a:extLst>
          </p:cNvPr>
          <p:cNvCxnSpPr>
            <a:cxnSpLocks/>
          </p:cNvCxnSpPr>
          <p:nvPr/>
        </p:nvCxnSpPr>
        <p:spPr>
          <a:xfrm>
            <a:off x="885825" y="4350954"/>
            <a:ext cx="24003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06B1BE0-D2D4-444F-81A1-C636FA641B0F}"/>
              </a:ext>
            </a:extLst>
          </p:cNvPr>
          <p:cNvSpPr txBox="1"/>
          <p:nvPr/>
        </p:nvSpPr>
        <p:spPr>
          <a:xfrm>
            <a:off x="3616084" y="3244334"/>
            <a:ext cx="6404215" cy="738664"/>
          </a:xfrm>
          <a:prstGeom prst="rect">
            <a:avLst/>
          </a:prstGeom>
          <a:noFill/>
        </p:spPr>
        <p:txBody>
          <a:bodyPr wrap="square" rtlCol="0">
            <a:spAutoFit/>
          </a:bodyPr>
          <a:lstStyle/>
          <a:p>
            <a:r>
              <a:rPr lang="en-AU" sz="1400" dirty="0"/>
              <a:t>In this workbook you will find activities and information about quality improvement processes that improve outcomes for children. You can use this workbook with or without the modules. You can use it individually and with your service team. </a:t>
            </a:r>
          </a:p>
        </p:txBody>
      </p:sp>
      <p:pic>
        <p:nvPicPr>
          <p:cNvPr id="13" name="Picture 12" descr="\\acecqa.central\users\SBurt\Downloads\group.png">
            <a:extLst>
              <a:ext uri="{FF2B5EF4-FFF2-40B4-BE49-F238E27FC236}">
                <a16:creationId xmlns:a16="http://schemas.microsoft.com/office/drawing/2014/main" id="{34F8BF3B-7402-4A3B-9938-3E55AD24B3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61649" y="4932968"/>
            <a:ext cx="609553" cy="609553"/>
          </a:xfrm>
          <a:prstGeom prst="rect">
            <a:avLst/>
          </a:prstGeom>
          <a:noFill/>
          <a:ln>
            <a:noFill/>
          </a:ln>
        </p:spPr>
      </p:pic>
      <p:pic>
        <p:nvPicPr>
          <p:cNvPr id="14" name="Picture 13" descr="\\acecqa.central\users\SBurt\Downloads\organize.png">
            <a:extLst>
              <a:ext uri="{FF2B5EF4-FFF2-40B4-BE49-F238E27FC236}">
                <a16:creationId xmlns:a16="http://schemas.microsoft.com/office/drawing/2014/main" id="{194084E4-4040-4752-BAEA-56E5BFDB55C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7138" y="4119170"/>
            <a:ext cx="564064" cy="564064"/>
          </a:xfrm>
          <a:prstGeom prst="rect">
            <a:avLst/>
          </a:prstGeom>
          <a:noFill/>
          <a:ln>
            <a:noFill/>
          </a:ln>
        </p:spPr>
      </p:pic>
      <p:pic>
        <p:nvPicPr>
          <p:cNvPr id="15" name="Picture 14">
            <a:extLst>
              <a:ext uri="{FF2B5EF4-FFF2-40B4-BE49-F238E27FC236}">
                <a16:creationId xmlns:a16="http://schemas.microsoft.com/office/drawing/2014/main" id="{8B14CD5D-2576-414E-BB71-FDD6A954AD16}"/>
              </a:ext>
            </a:extLst>
          </p:cNvPr>
          <p:cNvPicPr>
            <a:picLocks noChangeAspect="1"/>
          </p:cNvPicPr>
          <p:nvPr/>
        </p:nvPicPr>
        <p:blipFill>
          <a:blip r:embed="rId5"/>
          <a:stretch>
            <a:fillRect/>
          </a:stretch>
        </p:blipFill>
        <p:spPr>
          <a:xfrm>
            <a:off x="3507846" y="5724761"/>
            <a:ext cx="946172" cy="812737"/>
          </a:xfrm>
          <a:prstGeom prst="rect">
            <a:avLst/>
          </a:prstGeom>
        </p:spPr>
      </p:pic>
      <p:sp>
        <p:nvSpPr>
          <p:cNvPr id="16" name="TextBox 15">
            <a:extLst>
              <a:ext uri="{FF2B5EF4-FFF2-40B4-BE49-F238E27FC236}">
                <a16:creationId xmlns:a16="http://schemas.microsoft.com/office/drawing/2014/main" id="{70B2B8F1-59C5-471E-B3D6-BF74A791A31D}"/>
              </a:ext>
            </a:extLst>
          </p:cNvPr>
          <p:cNvSpPr txBox="1"/>
          <p:nvPr/>
        </p:nvSpPr>
        <p:spPr>
          <a:xfrm>
            <a:off x="4624387" y="4139592"/>
            <a:ext cx="4176713" cy="523220"/>
          </a:xfrm>
          <a:prstGeom prst="rect">
            <a:avLst/>
          </a:prstGeom>
          <a:noFill/>
        </p:spPr>
        <p:txBody>
          <a:bodyPr wrap="square" rtlCol="0">
            <a:spAutoFit/>
          </a:bodyPr>
          <a:lstStyle/>
          <a:p>
            <a:r>
              <a:rPr lang="en-AU" sz="1400" dirty="0"/>
              <a:t>When you see this image – pause the module and make notes in your workbook.</a:t>
            </a:r>
          </a:p>
        </p:txBody>
      </p:sp>
      <p:sp>
        <p:nvSpPr>
          <p:cNvPr id="17" name="TextBox 16">
            <a:extLst>
              <a:ext uri="{FF2B5EF4-FFF2-40B4-BE49-F238E27FC236}">
                <a16:creationId xmlns:a16="http://schemas.microsoft.com/office/drawing/2014/main" id="{197AB804-2558-47B8-AF44-6470776F219E}"/>
              </a:ext>
            </a:extLst>
          </p:cNvPr>
          <p:cNvSpPr txBox="1"/>
          <p:nvPr/>
        </p:nvSpPr>
        <p:spPr>
          <a:xfrm>
            <a:off x="4624387" y="5018158"/>
            <a:ext cx="5481638" cy="523220"/>
          </a:xfrm>
          <a:prstGeom prst="rect">
            <a:avLst/>
          </a:prstGeom>
          <a:noFill/>
        </p:spPr>
        <p:txBody>
          <a:bodyPr wrap="square" rtlCol="0">
            <a:spAutoFit/>
          </a:bodyPr>
          <a:lstStyle/>
          <a:p>
            <a:r>
              <a:rPr lang="en-AU" sz="1400" dirty="0"/>
              <a:t>When you see this image – pause the module and do the activity individually or with your team.</a:t>
            </a:r>
          </a:p>
        </p:txBody>
      </p:sp>
      <p:cxnSp>
        <p:nvCxnSpPr>
          <p:cNvPr id="18" name="Straight Connector 17">
            <a:extLst>
              <a:ext uri="{FF2B5EF4-FFF2-40B4-BE49-F238E27FC236}">
                <a16:creationId xmlns:a16="http://schemas.microsoft.com/office/drawing/2014/main" id="{93A64891-D8B0-4573-9756-07AAEE9FF22A}"/>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DAAB915-55DC-4D42-8079-5341D0B058FD}"/>
              </a:ext>
            </a:extLst>
          </p:cNvPr>
          <p:cNvSpPr txBox="1"/>
          <p:nvPr/>
        </p:nvSpPr>
        <p:spPr>
          <a:xfrm>
            <a:off x="4624387" y="5823352"/>
            <a:ext cx="5681663" cy="523220"/>
          </a:xfrm>
          <a:prstGeom prst="rect">
            <a:avLst/>
          </a:prstGeom>
          <a:noFill/>
        </p:spPr>
        <p:txBody>
          <a:bodyPr wrap="square" rtlCol="0">
            <a:spAutoFit/>
          </a:bodyPr>
          <a:lstStyle/>
          <a:p>
            <a:r>
              <a:rPr lang="en-AU" sz="1400" dirty="0"/>
              <a:t>When you see this image – you’ll find tips for implementing quality improvement processes at your service. </a:t>
            </a:r>
          </a:p>
        </p:txBody>
      </p:sp>
    </p:spTree>
    <p:custDataLst>
      <p:tags r:id="rId1"/>
    </p:custDataLst>
    <p:extLst>
      <p:ext uri="{BB962C8B-B14F-4D97-AF65-F5344CB8AC3E}">
        <p14:creationId xmlns:p14="http://schemas.microsoft.com/office/powerpoint/2010/main" val="3117467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5344" y="1411781"/>
            <a:ext cx="10443869" cy="4034438"/>
          </a:xfrm>
          <a:prstGeom prst="rect">
            <a:avLst/>
          </a:prstGeom>
        </p:spPr>
        <p:txBody>
          <a:bodyPr wrap="square">
            <a:spAutoFit/>
          </a:bodyPr>
          <a:lstStyle/>
          <a:p>
            <a:pPr>
              <a:spcAft>
                <a:spcPts val="1125"/>
              </a:spcAft>
            </a:pPr>
            <a:r>
              <a:rPr lang="en-AU" sz="2000" dirty="0">
                <a:effectLst/>
                <a:ea typeface="Times New Roman" panose="02020603050405020304" pitchFamily="18" charset="0"/>
              </a:rPr>
              <a:t>The aim of a QIP is to help providers self-assess their performance in delivering quality education and care, and to plan future improvements. </a:t>
            </a:r>
          </a:p>
          <a:p>
            <a:pPr>
              <a:spcAft>
                <a:spcPts val="1125"/>
              </a:spcAft>
            </a:pPr>
            <a:endParaRPr lang="en-AU" sz="2000" b="1" dirty="0">
              <a:effectLst/>
              <a:ea typeface="Calibri" panose="020F0502020204030204" pitchFamily="34" charset="0"/>
            </a:endParaRPr>
          </a:p>
          <a:p>
            <a:pPr>
              <a:spcAft>
                <a:spcPts val="1125"/>
              </a:spcAft>
            </a:pPr>
            <a:r>
              <a:rPr lang="en-AU" sz="2000" b="1" dirty="0">
                <a:effectLst/>
                <a:ea typeface="Calibri" panose="020F0502020204030204" pitchFamily="34" charset="0"/>
              </a:rPr>
              <a:t>A QIP must:</a:t>
            </a:r>
            <a:endParaRPr lang="en-AU" sz="2000" dirty="0">
              <a:effectLst/>
              <a:ea typeface="Times New Roman" panose="02020603050405020304" pitchFamily="18" charset="0"/>
            </a:endParaRPr>
          </a:p>
          <a:p>
            <a:pPr marL="342900" lvl="0" indent="-161925">
              <a:lnSpc>
                <a:spcPct val="107000"/>
              </a:lnSpc>
              <a:spcAft>
                <a:spcPts val="600"/>
              </a:spcAft>
              <a:buSzPct val="100000"/>
              <a:buFont typeface="Arial" panose="020B0604020202020204" pitchFamily="34" charset="0"/>
              <a:buChar char="•"/>
              <a:tabLst>
                <a:tab pos="457200" algn="l"/>
              </a:tabLst>
            </a:pPr>
            <a:r>
              <a:rPr lang="en-AU" sz="2000" dirty="0"/>
              <a:t>include an assessment of the programs and practices at the service against the NQS and National Regulations</a:t>
            </a:r>
          </a:p>
          <a:p>
            <a:pPr marL="342900" lvl="0" indent="-161925">
              <a:lnSpc>
                <a:spcPct val="107000"/>
              </a:lnSpc>
              <a:spcAft>
                <a:spcPts val="600"/>
              </a:spcAft>
              <a:buSzPct val="100000"/>
              <a:buFont typeface="Arial" panose="020B0604020202020204" pitchFamily="34" charset="0"/>
              <a:buChar char="•"/>
              <a:tabLst>
                <a:tab pos="457200" algn="l"/>
              </a:tabLst>
            </a:pPr>
            <a:r>
              <a:rPr lang="en-AU" sz="2000" dirty="0"/>
              <a:t>identify areas for improvement</a:t>
            </a:r>
          </a:p>
          <a:p>
            <a:pPr marL="342900" lvl="0" indent="-161925">
              <a:lnSpc>
                <a:spcPct val="107000"/>
              </a:lnSpc>
              <a:spcAft>
                <a:spcPts val="600"/>
              </a:spcAft>
              <a:buSzPct val="100000"/>
              <a:buFont typeface="Arial" panose="020B0604020202020204" pitchFamily="34" charset="0"/>
              <a:buChar char="•"/>
              <a:tabLst>
                <a:tab pos="457200" algn="l"/>
              </a:tabLst>
            </a:pPr>
            <a:r>
              <a:rPr lang="en-AU" sz="2000" dirty="0"/>
              <a:t>include a statement about the service’s philosophy.</a:t>
            </a:r>
          </a:p>
          <a:p>
            <a:pPr lvl="0">
              <a:lnSpc>
                <a:spcPct val="107000"/>
              </a:lnSpc>
              <a:spcAft>
                <a:spcPts val="800"/>
              </a:spcAft>
              <a:buSzPts val="1000"/>
              <a:tabLst>
                <a:tab pos="457200" algn="l"/>
              </a:tabLst>
            </a:pPr>
            <a:endParaRPr lang="en-AU" sz="2000" dirty="0">
              <a:effectLst/>
              <a:ea typeface="Times New Roman" panose="02020603050405020304" pitchFamily="18" charset="0"/>
            </a:endParaRPr>
          </a:p>
          <a:p>
            <a:pPr>
              <a:spcAft>
                <a:spcPts val="1125"/>
              </a:spcAft>
            </a:pPr>
            <a:r>
              <a:rPr lang="en-AU" sz="2000" dirty="0">
                <a:effectLst/>
                <a:ea typeface="Times New Roman" panose="02020603050405020304" pitchFamily="18" charset="0"/>
              </a:rPr>
              <a:t>A QIP </a:t>
            </a:r>
            <a:r>
              <a:rPr lang="en-AU" sz="2000" dirty="0">
                <a:ea typeface="Times New Roman" panose="02020603050405020304" pitchFamily="18" charset="0"/>
              </a:rPr>
              <a:t>will also showcase </a:t>
            </a:r>
            <a:r>
              <a:rPr lang="en-AU" sz="2000" dirty="0">
                <a:effectLst/>
                <a:ea typeface="Times New Roman" panose="02020603050405020304" pitchFamily="18" charset="0"/>
              </a:rPr>
              <a:t>and celebrate </a:t>
            </a:r>
            <a:r>
              <a:rPr lang="en-AU" sz="2000" dirty="0">
                <a:ea typeface="Times New Roman" panose="02020603050405020304" pitchFamily="18" charset="0"/>
              </a:rPr>
              <a:t>your</a:t>
            </a:r>
            <a:r>
              <a:rPr lang="en-AU" sz="2000" dirty="0">
                <a:effectLst/>
                <a:ea typeface="Times New Roman" panose="02020603050405020304" pitchFamily="18" charset="0"/>
              </a:rPr>
              <a:t> service's strengths. </a:t>
            </a:r>
          </a:p>
        </p:txBody>
      </p:sp>
      <p:sp>
        <p:nvSpPr>
          <p:cNvPr id="7" name="TextBox 6">
            <a:extLst>
              <a:ext uri="{FF2B5EF4-FFF2-40B4-BE49-F238E27FC236}">
                <a16:creationId xmlns:a16="http://schemas.microsoft.com/office/drawing/2014/main" id="{D1CE5349-7D0D-4033-96BF-B4437FFED99A}"/>
              </a:ext>
            </a:extLst>
          </p:cNvPr>
          <p:cNvSpPr txBox="1"/>
          <p:nvPr/>
        </p:nvSpPr>
        <p:spPr>
          <a:xfrm>
            <a:off x="594920" y="196290"/>
            <a:ext cx="9099798"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rPr>
              <a:t>What is a Quality Improvement Plan (QIP)?</a:t>
            </a:r>
            <a:endParaRPr lang="en-AU" sz="3200" b="1" dirty="0">
              <a:latin typeface="Calibri" panose="020F0502020204030204" pitchFamily="34" charset="0"/>
              <a:ea typeface="Calibri" panose="020F0502020204030204" pitchFamily="34" charset="0"/>
            </a:endParaRPr>
          </a:p>
        </p:txBody>
      </p:sp>
      <p:cxnSp>
        <p:nvCxnSpPr>
          <p:cNvPr id="9" name="Straight Connector 8">
            <a:extLst>
              <a:ext uri="{FF2B5EF4-FFF2-40B4-BE49-F238E27FC236}">
                <a16:creationId xmlns:a16="http://schemas.microsoft.com/office/drawing/2014/main" id="{72F5E8CC-2E51-4343-B9E4-7FE68D9108DF}"/>
              </a:ext>
            </a:extLst>
          </p:cNvPr>
          <p:cNvCxnSpPr>
            <a:cxnSpLocks/>
          </p:cNvCxnSpPr>
          <p:nvPr/>
        </p:nvCxnSpPr>
        <p:spPr>
          <a:xfrm>
            <a:off x="675344" y="845647"/>
            <a:ext cx="7242529"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0" name="Slide Number Placeholder 4">
            <a:extLst>
              <a:ext uri="{FF2B5EF4-FFF2-40B4-BE49-F238E27FC236}">
                <a16:creationId xmlns:a16="http://schemas.microsoft.com/office/drawing/2014/main" id="{A10EBC8F-EB0A-4D8E-B510-7D0AA5C8A6DA}"/>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20</a:t>
            </a:fld>
            <a:endParaRPr lang="en-AU" sz="1800" b="1" dirty="0">
              <a:solidFill>
                <a:schemeClr val="tx1"/>
              </a:solidFill>
            </a:endParaRPr>
          </a:p>
        </p:txBody>
      </p:sp>
      <p:cxnSp>
        <p:nvCxnSpPr>
          <p:cNvPr id="11" name="Straight Connector 10">
            <a:extLst>
              <a:ext uri="{FF2B5EF4-FFF2-40B4-BE49-F238E27FC236}">
                <a16:creationId xmlns:a16="http://schemas.microsoft.com/office/drawing/2014/main" id="{06FE9E6D-4F5E-441E-9FF2-1A756564FDFA}"/>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888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625" y="1009593"/>
            <a:ext cx="11076255" cy="892552"/>
          </a:xfrm>
          <a:prstGeom prst="rect">
            <a:avLst/>
          </a:prstGeom>
          <a:noFill/>
        </p:spPr>
        <p:txBody>
          <a:bodyPr wrap="square" rtlCol="0">
            <a:spAutoFit/>
          </a:bodyPr>
          <a:lstStyle/>
          <a:p>
            <a:pPr indent="-342900">
              <a:spcAft>
                <a:spcPts val="600"/>
              </a:spcAft>
              <a:buAutoNum type="arabicPeriod"/>
            </a:pPr>
            <a:r>
              <a:rPr lang="en-US" sz="1400" dirty="0">
                <a:ea typeface="Times New Roman" panose="02020603050405020304" pitchFamily="18" charset="0"/>
              </a:rPr>
              <a:t>List four things you know about your service QIP.</a:t>
            </a:r>
          </a:p>
          <a:p>
            <a:pPr indent="-342900">
              <a:spcAft>
                <a:spcPts val="600"/>
              </a:spcAft>
              <a:buAutoNum type="arabicPeriod"/>
            </a:pPr>
            <a:r>
              <a:rPr lang="en-US" sz="1400" dirty="0">
                <a:ea typeface="Times New Roman" panose="02020603050405020304" pitchFamily="18" charset="0"/>
              </a:rPr>
              <a:t>How are you involved in developing the QIP?</a:t>
            </a:r>
          </a:p>
          <a:p>
            <a:pPr indent="-342900">
              <a:spcAft>
                <a:spcPts val="600"/>
              </a:spcAft>
              <a:buAutoNum type="arabicPeriod"/>
            </a:pPr>
            <a:r>
              <a:rPr lang="en-US" sz="1400" dirty="0">
                <a:ea typeface="Times New Roman" panose="02020603050405020304" pitchFamily="18" charset="0"/>
              </a:rPr>
              <a:t>Write down two improvements you think are important at your service. </a:t>
            </a:r>
          </a:p>
        </p:txBody>
      </p:sp>
      <p:sp>
        <p:nvSpPr>
          <p:cNvPr id="10" name="TextBox 9">
            <a:extLst>
              <a:ext uri="{FF2B5EF4-FFF2-40B4-BE49-F238E27FC236}">
                <a16:creationId xmlns:a16="http://schemas.microsoft.com/office/drawing/2014/main" id="{5BE95C10-DB3F-4ADC-B556-3B0B87E2C42E}"/>
              </a:ext>
            </a:extLst>
          </p:cNvPr>
          <p:cNvSpPr txBox="1"/>
          <p:nvPr/>
        </p:nvSpPr>
        <p:spPr>
          <a:xfrm>
            <a:off x="594920" y="196290"/>
            <a:ext cx="1785399"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Activity 1</a:t>
            </a:r>
          </a:p>
        </p:txBody>
      </p:sp>
      <p:cxnSp>
        <p:nvCxnSpPr>
          <p:cNvPr id="11" name="Straight Connector 10">
            <a:extLst>
              <a:ext uri="{FF2B5EF4-FFF2-40B4-BE49-F238E27FC236}">
                <a16:creationId xmlns:a16="http://schemas.microsoft.com/office/drawing/2014/main" id="{D5A6BBC1-4C04-4D66-A611-26C58489AAD6}"/>
              </a:ext>
            </a:extLst>
          </p:cNvPr>
          <p:cNvCxnSpPr>
            <a:cxnSpLocks/>
          </p:cNvCxnSpPr>
          <p:nvPr/>
        </p:nvCxnSpPr>
        <p:spPr>
          <a:xfrm>
            <a:off x="675344" y="845647"/>
            <a:ext cx="16002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BA5087E-56F6-44F7-B8DB-9BA2EBCFD97C}"/>
              </a:ext>
            </a:extLst>
          </p:cNvPr>
          <p:cNvSpPr txBox="1"/>
          <p:nvPr/>
        </p:nvSpPr>
        <p:spPr>
          <a:xfrm>
            <a:off x="2638425" y="262426"/>
            <a:ext cx="5023882" cy="369332"/>
          </a:xfrm>
          <a:prstGeom prst="rect">
            <a:avLst/>
          </a:prstGeom>
          <a:noFill/>
        </p:spPr>
        <p:txBody>
          <a:bodyPr wrap="square">
            <a:spAutoFit/>
          </a:bodyPr>
          <a:lstStyle/>
          <a:p>
            <a:r>
              <a:rPr lang="en-US" sz="1800" b="1" dirty="0">
                <a:latin typeface="Calibri" panose="020F0502020204030204" pitchFamily="34" charset="0"/>
                <a:ea typeface="Calibri" panose="020F0502020204030204" pitchFamily="34" charset="0"/>
              </a:rPr>
              <a:t>Reflect on your service QIP</a:t>
            </a:r>
            <a:endParaRPr lang="en-AU" b="1" dirty="0"/>
          </a:p>
        </p:txBody>
      </p:sp>
      <p:pic>
        <p:nvPicPr>
          <p:cNvPr id="13" name="Picture 12" descr="\\acecqa.central\users\SBurt\Downloads\group.png">
            <a:extLst>
              <a:ext uri="{FF2B5EF4-FFF2-40B4-BE49-F238E27FC236}">
                <a16:creationId xmlns:a16="http://schemas.microsoft.com/office/drawing/2014/main" id="{0BC4B77F-BF97-4BEC-B19B-48BE6A34908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62869" y="230116"/>
            <a:ext cx="710006" cy="710006"/>
          </a:xfrm>
          <a:prstGeom prst="rect">
            <a:avLst/>
          </a:prstGeom>
          <a:noFill/>
          <a:ln>
            <a:noFill/>
          </a:ln>
        </p:spPr>
      </p:pic>
      <p:sp>
        <p:nvSpPr>
          <p:cNvPr id="14" name="Rectangle 13">
            <a:extLst>
              <a:ext uri="{FF2B5EF4-FFF2-40B4-BE49-F238E27FC236}">
                <a16:creationId xmlns:a16="http://schemas.microsoft.com/office/drawing/2014/main" id="{94612F40-7021-425A-8207-D6685EFE4192}"/>
              </a:ext>
            </a:extLst>
          </p:cNvPr>
          <p:cNvSpPr/>
          <p:nvPr/>
        </p:nvSpPr>
        <p:spPr>
          <a:xfrm>
            <a:off x="628650" y="2066089"/>
            <a:ext cx="10944225" cy="4010845"/>
          </a:xfrm>
          <a:prstGeom prst="rect">
            <a:avLst/>
          </a:prstGeom>
          <a:noFill/>
          <a:ln w="3175" cmpd="sng">
            <a:solidFill>
              <a:srgbClr val="00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5" name="Slide Number Placeholder 4">
            <a:extLst>
              <a:ext uri="{FF2B5EF4-FFF2-40B4-BE49-F238E27FC236}">
                <a16:creationId xmlns:a16="http://schemas.microsoft.com/office/drawing/2014/main" id="{8AE6FCDA-3473-41DF-9351-784ECC6D2E97}"/>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21</a:t>
            </a:fld>
            <a:endParaRPr lang="en-AU" sz="1800" b="1" dirty="0">
              <a:solidFill>
                <a:schemeClr val="tx1"/>
              </a:solidFill>
            </a:endParaRPr>
          </a:p>
        </p:txBody>
      </p:sp>
      <p:cxnSp>
        <p:nvCxnSpPr>
          <p:cNvPr id="16" name="Straight Connector 15">
            <a:extLst>
              <a:ext uri="{FF2B5EF4-FFF2-40B4-BE49-F238E27FC236}">
                <a16:creationId xmlns:a16="http://schemas.microsoft.com/office/drawing/2014/main" id="{3ACCA41A-C30D-4D34-BF57-C9C40E1B98E9}"/>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44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919" y="1312965"/>
            <a:ext cx="8272355" cy="4851136"/>
          </a:xfrm>
          <a:prstGeom prst="rect">
            <a:avLst/>
          </a:prstGeom>
        </p:spPr>
        <p:txBody>
          <a:bodyPr wrap="square">
            <a:spAutoFit/>
          </a:bodyPr>
          <a:lstStyle/>
          <a:p>
            <a:pPr>
              <a:lnSpc>
                <a:spcPct val="115000"/>
              </a:lnSpc>
              <a:spcBef>
                <a:spcPts val="1200"/>
              </a:spcBef>
              <a:spcAft>
                <a:spcPts val="0"/>
              </a:spcAft>
            </a:pPr>
            <a:r>
              <a:rPr lang="en-AU" sz="2000" dirty="0">
                <a:latin typeface="Calibri" panose="020F0502020204030204" pitchFamily="34" charset="0"/>
                <a:ea typeface="Calibri" panose="020F0502020204030204" pitchFamily="34" charset="0"/>
                <a:cs typeface="Calibri" panose="020F0502020204030204" pitchFamily="34" charset="0"/>
              </a:rPr>
              <a:t>The National Legislation states that a QIP must:</a:t>
            </a:r>
            <a:endParaRPr lang="en-AU" sz="20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50000"/>
              </a:lnSpc>
              <a:buClr>
                <a:srgbClr val="000000"/>
              </a:buClr>
              <a:buFont typeface="Symbol" panose="05050102010706020507" pitchFamily="18" charset="2"/>
              <a:buChar char=""/>
            </a:pPr>
            <a:r>
              <a:rPr lang="en-AU" sz="2000" dirty="0">
                <a:latin typeface="Calibri" panose="020F0502020204030204" pitchFamily="34" charset="0"/>
                <a:ea typeface="Calibri" panose="020F0502020204030204" pitchFamily="34" charset="0"/>
                <a:cs typeface="Calibri" panose="020F0502020204030204" pitchFamily="34" charset="0"/>
              </a:rPr>
              <a:t>include a statement about the service’s philosophy</a:t>
            </a:r>
          </a:p>
          <a:p>
            <a:pPr marL="342900" lvl="0" indent="-342900">
              <a:lnSpc>
                <a:spcPct val="150000"/>
              </a:lnSpc>
              <a:spcAft>
                <a:spcPts val="0"/>
              </a:spcAft>
              <a:buClr>
                <a:srgbClr val="000000"/>
              </a:buClr>
              <a:buFont typeface="Symbol" panose="05050102010706020507" pitchFamily="18" charset="2"/>
              <a:buChar char=""/>
            </a:pPr>
            <a:r>
              <a:rPr lang="en-AU" sz="2000" dirty="0">
                <a:latin typeface="Calibri" panose="020F0502020204030204" pitchFamily="34" charset="0"/>
                <a:ea typeface="Calibri" panose="020F0502020204030204" pitchFamily="34" charset="0"/>
                <a:cs typeface="Calibri" panose="020F0502020204030204" pitchFamily="34" charset="0"/>
              </a:rPr>
              <a:t>include an assessment of the programs and practices at the service against the NQS and National Regulations</a:t>
            </a:r>
            <a:endParaRPr lang="en-AU"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Clr>
                <a:srgbClr val="000000"/>
              </a:buClr>
              <a:buFont typeface="Symbol" panose="05050102010706020507" pitchFamily="18" charset="2"/>
              <a:buChar char=""/>
            </a:pPr>
            <a:r>
              <a:rPr lang="en-AU" sz="2000" dirty="0">
                <a:latin typeface="Calibri" panose="020F0502020204030204" pitchFamily="34" charset="0"/>
                <a:ea typeface="Calibri" panose="020F0502020204030204" pitchFamily="34" charset="0"/>
                <a:cs typeface="Calibri" panose="020F0502020204030204" pitchFamily="34" charset="0"/>
              </a:rPr>
              <a:t>identify areas for improvement</a:t>
            </a:r>
          </a:p>
          <a:p>
            <a:pPr marL="342900" lvl="0" indent="-342900">
              <a:lnSpc>
                <a:spcPct val="150000"/>
              </a:lnSpc>
              <a:spcAft>
                <a:spcPts val="0"/>
              </a:spcAft>
              <a:buClr>
                <a:srgbClr val="000000"/>
              </a:buClr>
              <a:buFont typeface="Symbol" panose="05050102010706020507" pitchFamily="18" charset="2"/>
              <a:buChar char=""/>
            </a:pPr>
            <a:r>
              <a:rPr lang="en-AU" sz="2000" dirty="0">
                <a:latin typeface="Calibri" panose="020F0502020204030204" pitchFamily="34" charset="0"/>
                <a:ea typeface="Calibri" panose="020F0502020204030204" pitchFamily="34" charset="0"/>
                <a:cs typeface="Calibri" panose="020F0502020204030204" pitchFamily="34" charset="0"/>
              </a:rPr>
              <a:t>be prepared for a new service within 3 months of the service approval being granted and provided to the regulatory authority upon request</a:t>
            </a:r>
            <a:endParaRPr lang="en-AU"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Clr>
                <a:srgbClr val="000000"/>
              </a:buClr>
              <a:buFont typeface="Symbol" panose="05050102010706020507" pitchFamily="18" charset="2"/>
              <a:buChar char=""/>
            </a:pPr>
            <a:r>
              <a:rPr lang="en-AU" sz="2000" dirty="0">
                <a:latin typeface="Calibri" panose="020F0502020204030204" pitchFamily="34" charset="0"/>
                <a:ea typeface="Calibri" panose="020F0502020204030204" pitchFamily="34" charset="0"/>
                <a:cs typeface="Calibri" panose="020F0502020204030204" pitchFamily="34" charset="0"/>
              </a:rPr>
              <a:t>be updated at least once a year</a:t>
            </a:r>
            <a:endParaRPr lang="en-AU"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Clr>
                <a:srgbClr val="000000"/>
              </a:buClr>
              <a:buFont typeface="Symbol" panose="05050102010706020507" pitchFamily="18" charset="2"/>
              <a:buChar char=""/>
            </a:pPr>
            <a:r>
              <a:rPr lang="en-AU" sz="2000" dirty="0">
                <a:latin typeface="Calibri" panose="020F0502020204030204" pitchFamily="34" charset="0"/>
                <a:ea typeface="Calibri" panose="020F0502020204030204" pitchFamily="34" charset="0"/>
                <a:cs typeface="Calibri" panose="020F0502020204030204" pitchFamily="34" charset="0"/>
              </a:rPr>
              <a:t>be available on request by the regulatory authority or families of a child enrolled or looking to enrol at the service.</a:t>
            </a:r>
          </a:p>
          <a:p>
            <a:pPr>
              <a:lnSpc>
                <a:spcPct val="115000"/>
              </a:lnSpc>
              <a:spcAft>
                <a:spcPts val="1000"/>
              </a:spcAft>
            </a:pPr>
            <a:endParaRPr lang="en-AU" sz="150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F34E22D-3661-492B-AD44-B5EF07661CCE}"/>
              </a:ext>
            </a:extLst>
          </p:cNvPr>
          <p:cNvSpPr txBox="1"/>
          <p:nvPr/>
        </p:nvSpPr>
        <p:spPr>
          <a:xfrm>
            <a:off x="594919" y="196290"/>
            <a:ext cx="9138627" cy="625428"/>
          </a:xfrm>
          <a:prstGeom prst="rect">
            <a:avLst/>
          </a:prstGeom>
          <a:noFill/>
        </p:spPr>
        <p:txBody>
          <a:bodyPr wrap="square" rtlCol="0">
            <a:spAutoFit/>
          </a:bodyPr>
          <a:lstStyle/>
          <a:p>
            <a:pPr>
              <a:lnSpc>
                <a:spcPct val="115000"/>
              </a:lnSpc>
              <a:spcBef>
                <a:spcPts val="1200"/>
              </a:spcBef>
              <a:spcAft>
                <a:spcPts val="0"/>
              </a:spcAft>
            </a:pPr>
            <a:r>
              <a:rPr lang="en-AU" sz="3200" b="1" dirty="0">
                <a:latin typeface="Calibri" panose="020F0502020204030204" pitchFamily="34" charset="0"/>
                <a:ea typeface="Calibri" panose="020F0502020204030204" pitchFamily="34" charset="0"/>
              </a:rPr>
              <a:t>The Legislative QIP Requirements</a:t>
            </a:r>
          </a:p>
        </p:txBody>
      </p:sp>
      <p:cxnSp>
        <p:nvCxnSpPr>
          <p:cNvPr id="11" name="Straight Connector 10">
            <a:extLst>
              <a:ext uri="{FF2B5EF4-FFF2-40B4-BE49-F238E27FC236}">
                <a16:creationId xmlns:a16="http://schemas.microsoft.com/office/drawing/2014/main" id="{A0591025-AB6D-44E9-9D91-35BA33F430CA}"/>
              </a:ext>
            </a:extLst>
          </p:cNvPr>
          <p:cNvCxnSpPr>
            <a:cxnSpLocks/>
          </p:cNvCxnSpPr>
          <p:nvPr/>
        </p:nvCxnSpPr>
        <p:spPr>
          <a:xfrm>
            <a:off x="675344" y="845647"/>
            <a:ext cx="5665298"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9" name="Slide Number Placeholder 4">
            <a:extLst>
              <a:ext uri="{FF2B5EF4-FFF2-40B4-BE49-F238E27FC236}">
                <a16:creationId xmlns:a16="http://schemas.microsoft.com/office/drawing/2014/main" id="{8B039B5D-A767-4B8F-B944-0722FFD84C44}"/>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22</a:t>
            </a:fld>
            <a:endParaRPr lang="en-AU" sz="1800" b="1" dirty="0">
              <a:solidFill>
                <a:schemeClr val="tx1"/>
              </a:solidFill>
            </a:endParaRPr>
          </a:p>
        </p:txBody>
      </p:sp>
      <p:cxnSp>
        <p:nvCxnSpPr>
          <p:cNvPr id="12" name="Straight Connector 11">
            <a:extLst>
              <a:ext uri="{FF2B5EF4-FFF2-40B4-BE49-F238E27FC236}">
                <a16:creationId xmlns:a16="http://schemas.microsoft.com/office/drawing/2014/main" id="{3E5AFA41-4951-40ED-893B-71FCA0D15DD6}"/>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576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75344" y="1461136"/>
            <a:ext cx="2932674" cy="2384109"/>
          </a:xfrm>
          <a:prstGeom prst="rect">
            <a:avLst/>
          </a:prstGeom>
        </p:spPr>
      </p:pic>
      <p:sp>
        <p:nvSpPr>
          <p:cNvPr id="2" name="Rectangle 1"/>
          <p:cNvSpPr/>
          <p:nvPr/>
        </p:nvSpPr>
        <p:spPr>
          <a:xfrm>
            <a:off x="4503502" y="1348536"/>
            <a:ext cx="5864455" cy="4993418"/>
          </a:xfrm>
          <a:prstGeom prst="rect">
            <a:avLst/>
          </a:prstGeom>
        </p:spPr>
        <p:txBody>
          <a:bodyPr wrap="square">
            <a:spAutoFit/>
          </a:bodyPr>
          <a:lstStyle/>
          <a:p>
            <a:pPr marL="342900" indent="-161925">
              <a:spcAft>
                <a:spcPts val="1125"/>
              </a:spcAft>
              <a:buSzPct val="100000"/>
              <a:buFont typeface="Arial" panose="020B0604020202020204" pitchFamily="34" charset="0"/>
              <a:buChar char="•"/>
              <a:tabLst>
                <a:tab pos="457200" algn="l"/>
              </a:tabLst>
            </a:pPr>
            <a:r>
              <a:rPr lang="en-AU" sz="1600" dirty="0"/>
              <a:t>When writing the QIP, you should reflect on the outcomes of the self-assessment process.</a:t>
            </a:r>
          </a:p>
          <a:p>
            <a:pPr marL="342900" indent="-161925">
              <a:spcAft>
                <a:spcPts val="1125"/>
              </a:spcAft>
              <a:buSzPct val="100000"/>
              <a:buFont typeface="Arial" panose="020B0604020202020204" pitchFamily="34" charset="0"/>
              <a:buChar char="•"/>
              <a:tabLst>
                <a:tab pos="457200" algn="l"/>
              </a:tabLst>
            </a:pPr>
            <a:r>
              <a:rPr lang="en-AU" sz="1600" dirty="0"/>
              <a:t>You may prioritise areas for improvement against the seven quality areas of the NQS and the related regulatory requirements. </a:t>
            </a:r>
          </a:p>
          <a:p>
            <a:pPr marL="342900" indent="-161925">
              <a:spcAft>
                <a:spcPts val="1125"/>
              </a:spcAft>
              <a:buSzPct val="100000"/>
              <a:buFont typeface="Arial" panose="020B0604020202020204" pitchFamily="34" charset="0"/>
              <a:buChar char="•"/>
              <a:tabLst>
                <a:tab pos="457200" algn="l"/>
              </a:tabLst>
            </a:pPr>
            <a:r>
              <a:rPr lang="en-AU" sz="1600" dirty="0"/>
              <a:t>There is no need for all 15 standards and 40 elements to be addressed in the QIP. The QIP should include your key areas for improvement.</a:t>
            </a:r>
          </a:p>
          <a:p>
            <a:pPr marL="342900" indent="-161925">
              <a:spcAft>
                <a:spcPts val="1125"/>
              </a:spcAft>
              <a:buSzPct val="100000"/>
              <a:buFont typeface="Arial" panose="020B0604020202020204" pitchFamily="34" charset="0"/>
              <a:buChar char="•"/>
              <a:tabLst>
                <a:tab pos="457200" algn="l"/>
              </a:tabLst>
            </a:pPr>
            <a:r>
              <a:rPr lang="en-AU" sz="1600" dirty="0"/>
              <a:t>Your service may have a range of documents to assist with and record the planning process. </a:t>
            </a:r>
          </a:p>
          <a:p>
            <a:pPr marL="342900" indent="-161925">
              <a:spcAft>
                <a:spcPts val="1125"/>
              </a:spcAft>
              <a:buSzPct val="100000"/>
              <a:buFont typeface="Arial" panose="020B0604020202020204" pitchFamily="34" charset="0"/>
              <a:buChar char="•"/>
              <a:tabLst>
                <a:tab pos="457200" algn="l"/>
              </a:tabLst>
            </a:pPr>
            <a:r>
              <a:rPr lang="en-AU" sz="1600" dirty="0"/>
              <a:t>The QIP is a summary of the key areas prioritised for improvement.</a:t>
            </a:r>
          </a:p>
          <a:p>
            <a:pPr marL="342900" indent="-161925">
              <a:spcAft>
                <a:spcPts val="1125"/>
              </a:spcAft>
              <a:buSzPct val="100000"/>
              <a:buFont typeface="Arial" panose="020B0604020202020204" pitchFamily="34" charset="0"/>
              <a:buChar char="•"/>
              <a:tabLst>
                <a:tab pos="457200" algn="l"/>
              </a:tabLst>
            </a:pPr>
            <a:r>
              <a:rPr lang="en-AU" sz="1600" dirty="0"/>
              <a:t>The QIP does not have to be provided in any specific format. </a:t>
            </a:r>
          </a:p>
          <a:p>
            <a:pPr marL="342900" indent="-161925">
              <a:spcAft>
                <a:spcPts val="1125"/>
              </a:spcAft>
              <a:buSzPct val="100000"/>
              <a:buFont typeface="Arial" panose="020B0604020202020204" pitchFamily="34" charset="0"/>
              <a:buChar char="•"/>
              <a:tabLst>
                <a:tab pos="457200" algn="l"/>
              </a:tabLst>
            </a:pPr>
            <a:r>
              <a:rPr lang="en-AU" sz="1600" dirty="0">
                <a:ea typeface="Times New Roman" panose="02020603050405020304" pitchFamily="18" charset="0"/>
              </a:rPr>
              <a:t>You </a:t>
            </a:r>
            <a:r>
              <a:rPr lang="en-AU" sz="1600" dirty="0"/>
              <a:t>can</a:t>
            </a:r>
            <a:r>
              <a:rPr lang="en-AU" sz="1600" dirty="0">
                <a:solidFill>
                  <a:schemeClr val="tx2"/>
                </a:solidFill>
                <a:ea typeface="Times New Roman" panose="02020603050405020304" pitchFamily="18" charset="0"/>
              </a:rPr>
              <a:t> </a:t>
            </a:r>
            <a:r>
              <a:rPr lang="en-AU" sz="1600" dirty="0">
                <a:ea typeface="Calibri" panose="020F0502020204030204" pitchFamily="34" charset="0"/>
              </a:rPr>
              <a:t>download ACECQA’s optional QIP template from the website using this QR code.</a:t>
            </a:r>
            <a:endParaRPr lang="en-AU" sz="1600" dirty="0">
              <a:ea typeface="Times New Roman" panose="02020603050405020304" pitchFamily="18" charset="0"/>
            </a:endParaRPr>
          </a:p>
          <a:p>
            <a:pPr marL="180975">
              <a:lnSpc>
                <a:spcPct val="107000"/>
              </a:lnSpc>
              <a:spcAft>
                <a:spcPts val="1125"/>
              </a:spcAft>
              <a:buSzPct val="100000"/>
              <a:tabLst>
                <a:tab pos="457200" algn="l"/>
              </a:tabLst>
            </a:pPr>
            <a:endParaRPr lang="en-AU" sz="1400" dirty="0"/>
          </a:p>
        </p:txBody>
      </p:sp>
      <p:pic>
        <p:nvPicPr>
          <p:cNvPr id="6" name="Picture 5"/>
          <p:cNvPicPr>
            <a:picLocks noChangeAspect="1"/>
          </p:cNvPicPr>
          <p:nvPr/>
        </p:nvPicPr>
        <p:blipFill>
          <a:blip r:embed="rId4"/>
          <a:stretch>
            <a:fillRect/>
          </a:stretch>
        </p:blipFill>
        <p:spPr>
          <a:xfrm>
            <a:off x="1284124" y="4054203"/>
            <a:ext cx="1471920" cy="1415307"/>
          </a:xfrm>
          <a:prstGeom prst="rect">
            <a:avLst/>
          </a:prstGeom>
        </p:spPr>
      </p:pic>
      <p:sp>
        <p:nvSpPr>
          <p:cNvPr id="9" name="TextBox 8">
            <a:extLst>
              <a:ext uri="{FF2B5EF4-FFF2-40B4-BE49-F238E27FC236}">
                <a16:creationId xmlns:a16="http://schemas.microsoft.com/office/drawing/2014/main" id="{049EC257-E82F-46BA-9A46-8FD4872025BB}"/>
              </a:ext>
            </a:extLst>
          </p:cNvPr>
          <p:cNvSpPr txBox="1"/>
          <p:nvPr/>
        </p:nvSpPr>
        <p:spPr>
          <a:xfrm>
            <a:off x="594919" y="196290"/>
            <a:ext cx="9138627" cy="625428"/>
          </a:xfrm>
          <a:prstGeom prst="rect">
            <a:avLst/>
          </a:prstGeom>
          <a:noFill/>
        </p:spPr>
        <p:txBody>
          <a:bodyPr wrap="square" rtlCol="0">
            <a:spAutoFit/>
          </a:bodyPr>
          <a:lstStyle/>
          <a:p>
            <a:pPr>
              <a:lnSpc>
                <a:spcPct val="115000"/>
              </a:lnSpc>
              <a:spcBef>
                <a:spcPts val="1200"/>
              </a:spcBef>
            </a:pPr>
            <a:r>
              <a:rPr lang="en-US" sz="3200" b="1" dirty="0">
                <a:latin typeface="Calibri" panose="020F0502020204030204" pitchFamily="34" charset="0"/>
                <a:ea typeface="Calibri" panose="020F0502020204030204" pitchFamily="34" charset="0"/>
              </a:rPr>
              <a:t>Developing your service’s QIP</a:t>
            </a:r>
            <a:endParaRPr lang="en-AU" sz="3200" b="1" dirty="0">
              <a:latin typeface="Calibri" panose="020F0502020204030204" pitchFamily="34" charset="0"/>
              <a:ea typeface="Calibri" panose="020F0502020204030204" pitchFamily="34" charset="0"/>
            </a:endParaRPr>
          </a:p>
        </p:txBody>
      </p:sp>
      <p:cxnSp>
        <p:nvCxnSpPr>
          <p:cNvPr id="12" name="Straight Connector 11">
            <a:extLst>
              <a:ext uri="{FF2B5EF4-FFF2-40B4-BE49-F238E27FC236}">
                <a16:creationId xmlns:a16="http://schemas.microsoft.com/office/drawing/2014/main" id="{C191DA85-9359-4E6A-8100-2E2D9672184A}"/>
              </a:ext>
            </a:extLst>
          </p:cNvPr>
          <p:cNvCxnSpPr>
            <a:cxnSpLocks/>
          </p:cNvCxnSpPr>
          <p:nvPr/>
        </p:nvCxnSpPr>
        <p:spPr>
          <a:xfrm flipV="1">
            <a:off x="675344" y="821718"/>
            <a:ext cx="4931372" cy="23929"/>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3" name="Slide Number Placeholder 4">
            <a:extLst>
              <a:ext uri="{FF2B5EF4-FFF2-40B4-BE49-F238E27FC236}">
                <a16:creationId xmlns:a16="http://schemas.microsoft.com/office/drawing/2014/main" id="{A855E60C-EF43-40CB-90C5-7F121924088E}"/>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23</a:t>
            </a:fld>
            <a:endParaRPr lang="en-AU" sz="1800" b="1" dirty="0">
              <a:solidFill>
                <a:schemeClr val="tx1"/>
              </a:solidFill>
            </a:endParaRPr>
          </a:p>
        </p:txBody>
      </p:sp>
      <p:cxnSp>
        <p:nvCxnSpPr>
          <p:cNvPr id="14" name="Straight Connector 13">
            <a:extLst>
              <a:ext uri="{FF2B5EF4-FFF2-40B4-BE49-F238E27FC236}">
                <a16:creationId xmlns:a16="http://schemas.microsoft.com/office/drawing/2014/main" id="{1D0FBE3A-95D5-4DD3-AEE7-66B8419503D1}"/>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208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0825" y="1410870"/>
            <a:ext cx="10915649" cy="4031873"/>
          </a:xfrm>
          <a:prstGeom prst="rect">
            <a:avLst/>
          </a:prstGeom>
        </p:spPr>
        <p:txBody>
          <a:bodyPr wrap="square">
            <a:spAutoFit/>
          </a:bodyPr>
          <a:lstStyle/>
          <a:p>
            <a:r>
              <a:rPr lang="en-US" sz="1600" dirty="0"/>
              <a:t>Your service’s philosophy helps to guide all of your service’s operations including your continuous improvement strategies. </a:t>
            </a:r>
          </a:p>
          <a:p>
            <a:endParaRPr lang="en-US" sz="1600" dirty="0"/>
          </a:p>
          <a:p>
            <a:r>
              <a:rPr lang="en-US" sz="1600" dirty="0"/>
              <a:t>A statement of philosophy serves three purposes. It:</a:t>
            </a:r>
          </a:p>
          <a:p>
            <a:pPr marL="638175" indent="-457200">
              <a:buSzPct val="100000"/>
              <a:buFont typeface="+mj-lt"/>
              <a:buAutoNum type="arabicPeriod"/>
              <a:tabLst>
                <a:tab pos="457200" algn="l"/>
              </a:tabLst>
            </a:pPr>
            <a:r>
              <a:rPr lang="en-US" sz="1600" dirty="0"/>
              <a:t>underpins the decisions, policies and daily practices of your service</a:t>
            </a:r>
          </a:p>
          <a:p>
            <a:pPr marL="638175" indent="-457200">
              <a:buSzPct val="100000"/>
              <a:buFont typeface="+mj-lt"/>
              <a:buAutoNum type="arabicPeriod"/>
              <a:tabLst>
                <a:tab pos="457200" algn="l"/>
              </a:tabLst>
            </a:pPr>
            <a:r>
              <a:rPr lang="en-US" sz="1600" dirty="0"/>
              <a:t>reflects a shared understanding of the role of your service among staff, children, families and the community</a:t>
            </a:r>
          </a:p>
          <a:p>
            <a:pPr marL="638175" indent="-457200">
              <a:buSzPct val="100000"/>
              <a:buFont typeface="+mj-lt"/>
              <a:buAutoNum type="arabicPeriod"/>
              <a:tabLst>
                <a:tab pos="457200" algn="l"/>
              </a:tabLst>
            </a:pPr>
            <a:r>
              <a:rPr lang="en-US" sz="1600" dirty="0"/>
              <a:t>guides educators in developing an educational program and practice that supports their beliefs and values about children’s learning.</a:t>
            </a:r>
          </a:p>
          <a:p>
            <a:endParaRPr lang="en-US" sz="1600" dirty="0"/>
          </a:p>
          <a:p>
            <a:r>
              <a:rPr lang="en-US" sz="1600" dirty="0"/>
              <a:t>Your philosophy will support your service’s broader vision for quality and quality improvement. </a:t>
            </a:r>
          </a:p>
          <a:p>
            <a:endParaRPr lang="en-US" sz="1600" dirty="0"/>
          </a:p>
          <a:p>
            <a:r>
              <a:rPr lang="en-US" sz="1600" dirty="0"/>
              <a:t>A statement of philosophy is more than a vision statement. Your service philosophy is the ‘why’ behind your work with children, their families and each other. </a:t>
            </a:r>
          </a:p>
          <a:p>
            <a:endParaRPr lang="en-US" sz="1600" dirty="0"/>
          </a:p>
          <a:p>
            <a:r>
              <a:rPr lang="en-US" sz="1600" dirty="0"/>
              <a:t>Your service philosophy should reflect the unique ‘personality’ and context of your service and be a shared vision. It should guide decision-making, policies, daily practices and the program and express a shared understanding of the role of your unique service to educators, children, families and the community.</a:t>
            </a:r>
          </a:p>
        </p:txBody>
      </p:sp>
      <p:sp>
        <p:nvSpPr>
          <p:cNvPr id="8" name="TextBox 7">
            <a:extLst>
              <a:ext uri="{FF2B5EF4-FFF2-40B4-BE49-F238E27FC236}">
                <a16:creationId xmlns:a16="http://schemas.microsoft.com/office/drawing/2014/main" id="{899ECA0E-0D33-47A4-A59D-8DFCE80414F9}"/>
              </a:ext>
            </a:extLst>
          </p:cNvPr>
          <p:cNvSpPr txBox="1"/>
          <p:nvPr/>
        </p:nvSpPr>
        <p:spPr>
          <a:xfrm>
            <a:off x="594919" y="196290"/>
            <a:ext cx="9138627" cy="625428"/>
          </a:xfrm>
          <a:prstGeom prst="rect">
            <a:avLst/>
          </a:prstGeom>
          <a:noFill/>
        </p:spPr>
        <p:txBody>
          <a:bodyPr wrap="square" rtlCol="0">
            <a:spAutoFit/>
          </a:bodyPr>
          <a:lstStyle/>
          <a:p>
            <a:pPr>
              <a:lnSpc>
                <a:spcPct val="115000"/>
              </a:lnSpc>
              <a:spcBef>
                <a:spcPts val="1200"/>
              </a:spcBef>
              <a:spcAft>
                <a:spcPts val="0"/>
              </a:spcAft>
            </a:pPr>
            <a:r>
              <a:rPr lang="en-AU" sz="3200" b="1" dirty="0">
                <a:latin typeface="Calibri" panose="020F0502020204030204" pitchFamily="34" charset="0"/>
                <a:ea typeface="Calibri" panose="020F0502020204030204" pitchFamily="34" charset="0"/>
              </a:rPr>
              <a:t>Developing your QIP - your service philosophy</a:t>
            </a:r>
          </a:p>
        </p:txBody>
      </p:sp>
      <p:cxnSp>
        <p:nvCxnSpPr>
          <p:cNvPr id="9" name="Straight Connector 8">
            <a:extLst>
              <a:ext uri="{FF2B5EF4-FFF2-40B4-BE49-F238E27FC236}">
                <a16:creationId xmlns:a16="http://schemas.microsoft.com/office/drawing/2014/main" id="{95BF7887-6A37-47E7-8BF6-6656B0F8E2F7}"/>
              </a:ext>
            </a:extLst>
          </p:cNvPr>
          <p:cNvCxnSpPr>
            <a:cxnSpLocks/>
          </p:cNvCxnSpPr>
          <p:nvPr/>
        </p:nvCxnSpPr>
        <p:spPr>
          <a:xfrm flipV="1">
            <a:off x="675344" y="821718"/>
            <a:ext cx="7710667" cy="2393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0" name="Slide Number Placeholder 4">
            <a:extLst>
              <a:ext uri="{FF2B5EF4-FFF2-40B4-BE49-F238E27FC236}">
                <a16:creationId xmlns:a16="http://schemas.microsoft.com/office/drawing/2014/main" id="{78EA7629-3868-43FE-A85F-22F46BA01006}"/>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24</a:t>
            </a:fld>
            <a:endParaRPr lang="en-AU" sz="1800" b="1" dirty="0">
              <a:solidFill>
                <a:schemeClr val="tx1"/>
              </a:solidFill>
            </a:endParaRPr>
          </a:p>
        </p:txBody>
      </p:sp>
      <p:cxnSp>
        <p:nvCxnSpPr>
          <p:cNvPr id="11" name="Straight Connector 10">
            <a:extLst>
              <a:ext uri="{FF2B5EF4-FFF2-40B4-BE49-F238E27FC236}">
                <a16:creationId xmlns:a16="http://schemas.microsoft.com/office/drawing/2014/main" id="{E2B6161E-CE9D-4C73-AF58-95DB42569E5C}"/>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19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3"/>
          <p:cNvSpPr txBox="1"/>
          <p:nvPr/>
        </p:nvSpPr>
        <p:spPr>
          <a:xfrm>
            <a:off x="594920" y="1144402"/>
            <a:ext cx="11000716" cy="600164"/>
          </a:xfrm>
          <a:prstGeom prst="rect">
            <a:avLst/>
          </a:prstGeom>
          <a:noFill/>
        </p:spPr>
        <p:txBody>
          <a:bodyPr wrap="square" rtlCol="0">
            <a:spAutoFit/>
          </a:bodyPr>
          <a:lstStyle>
            <a:defPPr>
              <a:defRPr lang="en-US"/>
            </a:defPPr>
            <a:lvl1pPr indent="-342900">
              <a:spcAft>
                <a:spcPts val="600"/>
              </a:spcAft>
              <a:buAutoNum type="arabicPeriod"/>
              <a:defRPr sz="1400">
                <a:solidFill>
                  <a:schemeClr val="tx1"/>
                </a:solidFill>
                <a:ea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AU" dirty="0"/>
              <a:t>Write down or draw three strongly-held beliefs at your service.</a:t>
            </a:r>
          </a:p>
          <a:p>
            <a:r>
              <a:rPr lang="en-US" dirty="0"/>
              <a:t>Write down or draw what is unique about your service? How is it different to other services?</a:t>
            </a:r>
            <a:endParaRPr lang="en-AU"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3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3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F060E0C5-0BCC-4A15-9A30-EBBCF6DA913A}"/>
              </a:ext>
            </a:extLst>
          </p:cNvPr>
          <p:cNvSpPr txBox="1"/>
          <p:nvPr/>
        </p:nvSpPr>
        <p:spPr>
          <a:xfrm>
            <a:off x="594920" y="196290"/>
            <a:ext cx="1785399"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Activity 2</a:t>
            </a:r>
          </a:p>
        </p:txBody>
      </p:sp>
      <p:cxnSp>
        <p:nvCxnSpPr>
          <p:cNvPr id="15" name="Straight Connector 14">
            <a:extLst>
              <a:ext uri="{FF2B5EF4-FFF2-40B4-BE49-F238E27FC236}">
                <a16:creationId xmlns:a16="http://schemas.microsoft.com/office/drawing/2014/main" id="{4D89EDF6-DDDE-41DB-8250-3E84F6DC0EB3}"/>
              </a:ext>
            </a:extLst>
          </p:cNvPr>
          <p:cNvCxnSpPr>
            <a:cxnSpLocks/>
          </p:cNvCxnSpPr>
          <p:nvPr/>
        </p:nvCxnSpPr>
        <p:spPr>
          <a:xfrm>
            <a:off x="675344" y="845647"/>
            <a:ext cx="16002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5E61F3A-8199-40E0-9577-A000369C4D86}"/>
              </a:ext>
            </a:extLst>
          </p:cNvPr>
          <p:cNvSpPr txBox="1"/>
          <p:nvPr/>
        </p:nvSpPr>
        <p:spPr>
          <a:xfrm>
            <a:off x="2638425" y="262426"/>
            <a:ext cx="5023882" cy="369332"/>
          </a:xfrm>
          <a:prstGeom prst="rect">
            <a:avLst/>
          </a:prstGeom>
          <a:noFill/>
        </p:spPr>
        <p:txBody>
          <a:bodyPr wrap="square">
            <a:spAutoFit/>
          </a:bodyPr>
          <a:lstStyle/>
          <a:p>
            <a:r>
              <a:rPr lang="en-US" sz="1800" b="1" dirty="0">
                <a:latin typeface="Calibri" panose="020F0502020204030204" pitchFamily="34" charset="0"/>
                <a:ea typeface="Calibri" panose="020F0502020204030204" pitchFamily="34" charset="0"/>
              </a:rPr>
              <a:t>Reflecting on your service philosophy – part 1</a:t>
            </a:r>
            <a:endParaRPr lang="en-AU" b="1" dirty="0"/>
          </a:p>
        </p:txBody>
      </p:sp>
      <p:pic>
        <p:nvPicPr>
          <p:cNvPr id="17" name="Picture 16" descr="\\acecqa.central\users\SBurt\Downloads\group.png">
            <a:extLst>
              <a:ext uri="{FF2B5EF4-FFF2-40B4-BE49-F238E27FC236}">
                <a16:creationId xmlns:a16="http://schemas.microsoft.com/office/drawing/2014/main" id="{56F62740-E66A-4D1F-B72E-9DDA9C7FD3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62869" y="230116"/>
            <a:ext cx="710006" cy="710006"/>
          </a:xfrm>
          <a:prstGeom prst="rect">
            <a:avLst/>
          </a:prstGeom>
          <a:noFill/>
          <a:ln>
            <a:noFill/>
          </a:ln>
        </p:spPr>
      </p:pic>
      <p:sp>
        <p:nvSpPr>
          <p:cNvPr id="18" name="Rectangle 17">
            <a:extLst>
              <a:ext uri="{FF2B5EF4-FFF2-40B4-BE49-F238E27FC236}">
                <a16:creationId xmlns:a16="http://schemas.microsoft.com/office/drawing/2014/main" id="{2DFAF15B-1119-44A3-A384-92A0076E5F13}"/>
              </a:ext>
            </a:extLst>
          </p:cNvPr>
          <p:cNvSpPr/>
          <p:nvPr/>
        </p:nvSpPr>
        <p:spPr>
          <a:xfrm>
            <a:off x="628650" y="2066089"/>
            <a:ext cx="10944225" cy="4010845"/>
          </a:xfrm>
          <a:prstGeom prst="rect">
            <a:avLst/>
          </a:prstGeom>
          <a:noFill/>
          <a:ln w="3175" cmpd="sng">
            <a:solidFill>
              <a:srgbClr val="00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1" name="Slide Number Placeholder 4">
            <a:extLst>
              <a:ext uri="{FF2B5EF4-FFF2-40B4-BE49-F238E27FC236}">
                <a16:creationId xmlns:a16="http://schemas.microsoft.com/office/drawing/2014/main" id="{11DF926F-7469-4F8F-BBAE-C81CB9BA6C30}"/>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25</a:t>
            </a:fld>
            <a:endParaRPr lang="en-AU" sz="1800" b="1" dirty="0">
              <a:solidFill>
                <a:schemeClr val="tx1"/>
              </a:solidFill>
            </a:endParaRPr>
          </a:p>
        </p:txBody>
      </p:sp>
      <p:cxnSp>
        <p:nvCxnSpPr>
          <p:cNvPr id="12" name="Straight Connector 11">
            <a:extLst>
              <a:ext uri="{FF2B5EF4-FFF2-40B4-BE49-F238E27FC236}">
                <a16:creationId xmlns:a16="http://schemas.microsoft.com/office/drawing/2014/main" id="{E44DAD20-4EF3-41A5-BB71-E43D2858C684}"/>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009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3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3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11" name="Text Box 203">
            <a:extLst>
              <a:ext uri="{FF2B5EF4-FFF2-40B4-BE49-F238E27FC236}">
                <a16:creationId xmlns:a16="http://schemas.microsoft.com/office/drawing/2014/main" id="{84E6D84A-D954-4A3C-89EA-0AFEDD014B75}"/>
              </a:ext>
            </a:extLst>
          </p:cNvPr>
          <p:cNvSpPr txBox="1"/>
          <p:nvPr/>
        </p:nvSpPr>
        <p:spPr>
          <a:xfrm>
            <a:off x="594920" y="1144402"/>
            <a:ext cx="11000716" cy="682238"/>
          </a:xfrm>
          <a:prstGeom prst="rect">
            <a:avLst/>
          </a:prstGeom>
          <a:noFill/>
        </p:spPr>
        <p:txBody>
          <a:bodyPr wrap="square" rtlCol="0">
            <a:spAutoFit/>
          </a:bodyPr>
          <a:lstStyle>
            <a:defPPr>
              <a:defRPr lang="en-US"/>
            </a:defPPr>
            <a:lvl1pPr indent="-342900">
              <a:spcAft>
                <a:spcPts val="600"/>
              </a:spcAft>
              <a:buAutoNum type="arabicPeriod"/>
              <a:defRPr sz="1400">
                <a:ea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Are these strongly-held beliefs visible in your philosophy? </a:t>
            </a:r>
          </a:p>
          <a:p>
            <a:r>
              <a:rPr lang="en-US" dirty="0"/>
              <a:t>How does your service philosophy and your unique practices provide a clear picture of your service delivery? </a:t>
            </a:r>
          </a:p>
        </p:txBody>
      </p:sp>
      <p:sp>
        <p:nvSpPr>
          <p:cNvPr id="14" name="TextBox 13">
            <a:extLst>
              <a:ext uri="{FF2B5EF4-FFF2-40B4-BE49-F238E27FC236}">
                <a16:creationId xmlns:a16="http://schemas.microsoft.com/office/drawing/2014/main" id="{D430306B-4100-4B65-939F-110EFD83A2A4}"/>
              </a:ext>
            </a:extLst>
          </p:cNvPr>
          <p:cNvSpPr txBox="1"/>
          <p:nvPr/>
        </p:nvSpPr>
        <p:spPr>
          <a:xfrm>
            <a:off x="594920" y="196290"/>
            <a:ext cx="1785399"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Activity 2</a:t>
            </a:r>
          </a:p>
        </p:txBody>
      </p:sp>
      <p:cxnSp>
        <p:nvCxnSpPr>
          <p:cNvPr id="15" name="Straight Connector 14">
            <a:extLst>
              <a:ext uri="{FF2B5EF4-FFF2-40B4-BE49-F238E27FC236}">
                <a16:creationId xmlns:a16="http://schemas.microsoft.com/office/drawing/2014/main" id="{42BDC2D4-41AA-4555-B48D-83E318381B75}"/>
              </a:ext>
            </a:extLst>
          </p:cNvPr>
          <p:cNvCxnSpPr>
            <a:cxnSpLocks/>
          </p:cNvCxnSpPr>
          <p:nvPr/>
        </p:nvCxnSpPr>
        <p:spPr>
          <a:xfrm>
            <a:off x="675344" y="845647"/>
            <a:ext cx="16002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0BD6BE9-5E57-41EE-B56C-8D770061A6C6}"/>
              </a:ext>
            </a:extLst>
          </p:cNvPr>
          <p:cNvSpPr txBox="1"/>
          <p:nvPr/>
        </p:nvSpPr>
        <p:spPr>
          <a:xfrm>
            <a:off x="2638425" y="262426"/>
            <a:ext cx="5023882" cy="369332"/>
          </a:xfrm>
          <a:prstGeom prst="rect">
            <a:avLst/>
          </a:prstGeom>
          <a:noFill/>
        </p:spPr>
        <p:txBody>
          <a:bodyPr wrap="square">
            <a:spAutoFit/>
          </a:bodyPr>
          <a:lstStyle/>
          <a:p>
            <a:r>
              <a:rPr lang="en-US" sz="1800" b="1" dirty="0">
                <a:latin typeface="Calibri" panose="020F0502020204030204" pitchFamily="34" charset="0"/>
                <a:ea typeface="Calibri" panose="020F0502020204030204" pitchFamily="34" charset="0"/>
              </a:rPr>
              <a:t>Reflecting on your service philosophy – part 2</a:t>
            </a:r>
            <a:endParaRPr lang="en-AU" b="1" dirty="0"/>
          </a:p>
        </p:txBody>
      </p:sp>
      <p:pic>
        <p:nvPicPr>
          <p:cNvPr id="17" name="Picture 16" descr="\\acecqa.central\users\SBurt\Downloads\group.png">
            <a:extLst>
              <a:ext uri="{FF2B5EF4-FFF2-40B4-BE49-F238E27FC236}">
                <a16:creationId xmlns:a16="http://schemas.microsoft.com/office/drawing/2014/main" id="{799C144A-D288-4842-88B2-31D73B92759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62869" y="230116"/>
            <a:ext cx="710006" cy="710006"/>
          </a:xfrm>
          <a:prstGeom prst="rect">
            <a:avLst/>
          </a:prstGeom>
          <a:noFill/>
          <a:ln>
            <a:noFill/>
          </a:ln>
        </p:spPr>
      </p:pic>
      <p:sp>
        <p:nvSpPr>
          <p:cNvPr id="18" name="Rectangle 17">
            <a:extLst>
              <a:ext uri="{FF2B5EF4-FFF2-40B4-BE49-F238E27FC236}">
                <a16:creationId xmlns:a16="http://schemas.microsoft.com/office/drawing/2014/main" id="{98613F90-4B73-4E00-8779-407B6D721BBB}"/>
              </a:ext>
            </a:extLst>
          </p:cNvPr>
          <p:cNvSpPr/>
          <p:nvPr/>
        </p:nvSpPr>
        <p:spPr>
          <a:xfrm>
            <a:off x="628650" y="2066089"/>
            <a:ext cx="10944225" cy="4010845"/>
          </a:xfrm>
          <a:prstGeom prst="rect">
            <a:avLst/>
          </a:prstGeom>
          <a:noFill/>
          <a:ln w="3175" cmpd="sng">
            <a:solidFill>
              <a:srgbClr val="00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2" name="Slide Number Placeholder 4">
            <a:extLst>
              <a:ext uri="{FF2B5EF4-FFF2-40B4-BE49-F238E27FC236}">
                <a16:creationId xmlns:a16="http://schemas.microsoft.com/office/drawing/2014/main" id="{E5413602-B8E9-4871-9FFA-C00C704C10BD}"/>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26</a:t>
            </a:fld>
            <a:endParaRPr lang="en-AU" sz="1800" b="1" dirty="0">
              <a:solidFill>
                <a:schemeClr val="tx1"/>
              </a:solidFill>
            </a:endParaRPr>
          </a:p>
        </p:txBody>
      </p:sp>
      <p:cxnSp>
        <p:nvCxnSpPr>
          <p:cNvPr id="13" name="Straight Connector 12">
            <a:extLst>
              <a:ext uri="{FF2B5EF4-FFF2-40B4-BE49-F238E27FC236}">
                <a16:creationId xmlns:a16="http://schemas.microsoft.com/office/drawing/2014/main" id="{13B13805-599C-458F-A845-D452BF8D2A5F}"/>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916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5345" y="1406850"/>
            <a:ext cx="8191930" cy="4486100"/>
          </a:xfrm>
          <a:prstGeom prst="rect">
            <a:avLst/>
          </a:prstGeom>
        </p:spPr>
        <p:txBody>
          <a:bodyPr wrap="square">
            <a:spAutoFit/>
          </a:bodyPr>
          <a:lstStyle/>
          <a:p>
            <a:r>
              <a:rPr lang="en-US" sz="1600" dirty="0"/>
              <a:t>After completing your self-assessment, you can start planning your quality improvements, for any of the seven quality areas. </a:t>
            </a:r>
          </a:p>
          <a:p>
            <a:endParaRPr lang="en-US" sz="1600" dirty="0"/>
          </a:p>
          <a:p>
            <a:pPr>
              <a:lnSpc>
                <a:spcPct val="150000"/>
              </a:lnSpc>
            </a:pPr>
            <a:r>
              <a:rPr lang="en-US" sz="1600" b="1" dirty="0"/>
              <a:t>In your improvement plan you can include:</a:t>
            </a:r>
          </a:p>
          <a:p>
            <a:pPr marL="342900" indent="-161925">
              <a:lnSpc>
                <a:spcPct val="150000"/>
              </a:lnSpc>
              <a:buFont typeface="Arial" panose="020B0604020202020204" pitchFamily="34" charset="0"/>
              <a:buChar char="•"/>
            </a:pPr>
            <a:r>
              <a:rPr lang="en-US" sz="1600" dirty="0"/>
              <a:t>each standard or element you want to improve upon</a:t>
            </a:r>
          </a:p>
          <a:p>
            <a:pPr marL="342900" indent="-161925">
              <a:lnSpc>
                <a:spcPct val="150000"/>
              </a:lnSpc>
              <a:buFont typeface="Arial" panose="020B0604020202020204" pitchFamily="34" charset="0"/>
              <a:buChar char="•"/>
            </a:pPr>
            <a:r>
              <a:rPr lang="en-US" sz="1600" dirty="0"/>
              <a:t>the issue identified during self-assessment in relation to that standard or element</a:t>
            </a:r>
          </a:p>
          <a:p>
            <a:pPr marL="342900" indent="-161925">
              <a:lnSpc>
                <a:spcPct val="150000"/>
              </a:lnSpc>
              <a:buFont typeface="Arial" panose="020B0604020202020204" pitchFamily="34" charset="0"/>
              <a:buChar char="•"/>
            </a:pPr>
            <a:r>
              <a:rPr lang="en-US" sz="1600" dirty="0"/>
              <a:t>what outcome or goal you’re seeking for that particular standard or element</a:t>
            </a:r>
          </a:p>
          <a:p>
            <a:pPr marL="342900" indent="-161925">
              <a:lnSpc>
                <a:spcPct val="150000"/>
              </a:lnSpc>
              <a:buFont typeface="Arial" panose="020B0604020202020204" pitchFamily="34" charset="0"/>
              <a:buChar char="•"/>
            </a:pPr>
            <a:r>
              <a:rPr lang="en-US" sz="1600" dirty="0"/>
              <a:t>whether the priority for improvement is low, medium or high</a:t>
            </a:r>
          </a:p>
          <a:p>
            <a:pPr marL="342900" indent="-161925">
              <a:lnSpc>
                <a:spcPct val="150000"/>
              </a:lnSpc>
              <a:buFont typeface="Arial" panose="020B0604020202020204" pitchFamily="34" charset="0"/>
              <a:buChar char="•"/>
            </a:pPr>
            <a:r>
              <a:rPr lang="en-US" sz="1600" dirty="0"/>
              <a:t>what steps you will take to get to the outcome or goal</a:t>
            </a:r>
          </a:p>
          <a:p>
            <a:pPr marL="342900" indent="-161925">
              <a:lnSpc>
                <a:spcPct val="150000"/>
              </a:lnSpc>
              <a:buFont typeface="Arial" panose="020B0604020202020204" pitchFamily="34" charset="0"/>
              <a:buChar char="•"/>
            </a:pPr>
            <a:r>
              <a:rPr lang="en-US" sz="1600" dirty="0"/>
              <a:t>the ways to measure your success</a:t>
            </a:r>
          </a:p>
          <a:p>
            <a:pPr marL="342900" indent="-161925">
              <a:lnSpc>
                <a:spcPct val="150000"/>
              </a:lnSpc>
              <a:buFont typeface="Arial" panose="020B0604020202020204" pitchFamily="34" charset="0"/>
              <a:buChar char="•"/>
            </a:pPr>
            <a:r>
              <a:rPr lang="en-US" sz="1600" dirty="0"/>
              <a:t>timeframes - when do you plan on implementing the change?</a:t>
            </a:r>
          </a:p>
          <a:p>
            <a:pPr marL="342900" indent="-161925">
              <a:lnSpc>
                <a:spcPct val="150000"/>
              </a:lnSpc>
              <a:buFont typeface="Arial" panose="020B0604020202020204" pitchFamily="34" charset="0"/>
              <a:buChar char="•"/>
            </a:pPr>
            <a:r>
              <a:rPr lang="en-US" sz="1600" dirty="0"/>
              <a:t>progress notes – what has already been achieved, what challenges have come up, what details about the improvements you have made have you included? </a:t>
            </a:r>
          </a:p>
        </p:txBody>
      </p:sp>
      <p:sp>
        <p:nvSpPr>
          <p:cNvPr id="6" name="TextBox 5">
            <a:extLst>
              <a:ext uri="{FF2B5EF4-FFF2-40B4-BE49-F238E27FC236}">
                <a16:creationId xmlns:a16="http://schemas.microsoft.com/office/drawing/2014/main" id="{C1EC05AA-A858-4C46-B846-87045032A887}"/>
              </a:ext>
            </a:extLst>
          </p:cNvPr>
          <p:cNvSpPr txBox="1"/>
          <p:nvPr/>
        </p:nvSpPr>
        <p:spPr>
          <a:xfrm>
            <a:off x="594919" y="196290"/>
            <a:ext cx="9138627" cy="625428"/>
          </a:xfrm>
          <a:prstGeom prst="rect">
            <a:avLst/>
          </a:prstGeom>
          <a:noFill/>
        </p:spPr>
        <p:txBody>
          <a:bodyPr wrap="square" rtlCol="0">
            <a:spAutoFit/>
          </a:bodyPr>
          <a:lstStyle/>
          <a:p>
            <a:pPr>
              <a:lnSpc>
                <a:spcPct val="115000"/>
              </a:lnSpc>
              <a:spcBef>
                <a:spcPts val="1200"/>
              </a:spcBef>
              <a:spcAft>
                <a:spcPts val="0"/>
              </a:spcAft>
            </a:pPr>
            <a:r>
              <a:rPr lang="en-AU" sz="3200" b="1" dirty="0">
                <a:latin typeface="Calibri" panose="020F0502020204030204" pitchFamily="34" charset="0"/>
                <a:ea typeface="Calibri" panose="020F0502020204030204" pitchFamily="34" charset="0"/>
              </a:rPr>
              <a:t>Developing your QIP - improvement planning</a:t>
            </a:r>
          </a:p>
        </p:txBody>
      </p:sp>
      <p:cxnSp>
        <p:nvCxnSpPr>
          <p:cNvPr id="9" name="Straight Connector 8">
            <a:extLst>
              <a:ext uri="{FF2B5EF4-FFF2-40B4-BE49-F238E27FC236}">
                <a16:creationId xmlns:a16="http://schemas.microsoft.com/office/drawing/2014/main" id="{C7E71934-DF24-4A9F-B1C2-453B3664867C}"/>
              </a:ext>
            </a:extLst>
          </p:cNvPr>
          <p:cNvCxnSpPr>
            <a:cxnSpLocks/>
          </p:cNvCxnSpPr>
          <p:nvPr/>
        </p:nvCxnSpPr>
        <p:spPr>
          <a:xfrm flipV="1">
            <a:off x="675344" y="821718"/>
            <a:ext cx="7710667" cy="2393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2" name="Slide Number Placeholder 4">
            <a:extLst>
              <a:ext uri="{FF2B5EF4-FFF2-40B4-BE49-F238E27FC236}">
                <a16:creationId xmlns:a16="http://schemas.microsoft.com/office/drawing/2014/main" id="{866A0AD7-ECA6-41A4-B216-2DEDD6E026E1}"/>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27</a:t>
            </a:fld>
            <a:endParaRPr lang="en-AU" sz="1800" b="1" dirty="0">
              <a:solidFill>
                <a:schemeClr val="tx1"/>
              </a:solidFill>
            </a:endParaRPr>
          </a:p>
        </p:txBody>
      </p:sp>
      <p:cxnSp>
        <p:nvCxnSpPr>
          <p:cNvPr id="13" name="Straight Connector 12">
            <a:extLst>
              <a:ext uri="{FF2B5EF4-FFF2-40B4-BE49-F238E27FC236}">
                <a16:creationId xmlns:a16="http://schemas.microsoft.com/office/drawing/2014/main" id="{9A9A53FC-E2F1-432F-ABDE-39071C56BBAE}"/>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138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919" y="1187895"/>
            <a:ext cx="8961952" cy="584775"/>
          </a:xfrm>
          <a:prstGeom prst="rect">
            <a:avLst/>
          </a:prstGeom>
          <a:noFill/>
        </p:spPr>
        <p:txBody>
          <a:bodyPr wrap="square" rtlCol="0">
            <a:spAutoFit/>
          </a:bodyPr>
          <a:lstStyle/>
          <a:p>
            <a:r>
              <a:rPr lang="en-AU" sz="1600" dirty="0"/>
              <a:t>Here is an example of what to include in your improvement plan. Remember, you can document your improvement plan in a format that suits you and your service. </a:t>
            </a:r>
          </a:p>
        </p:txBody>
      </p:sp>
      <p:graphicFrame>
        <p:nvGraphicFramePr>
          <p:cNvPr id="7" name="Table 6"/>
          <p:cNvGraphicFramePr>
            <a:graphicFrameLocks noGrp="1"/>
          </p:cNvGraphicFramePr>
          <p:nvPr>
            <p:extLst>
              <p:ext uri="{D42A27DB-BD31-4B8C-83A1-F6EECF244321}">
                <p14:modId xmlns:p14="http://schemas.microsoft.com/office/powerpoint/2010/main" val="4226740024"/>
              </p:ext>
            </p:extLst>
          </p:nvPr>
        </p:nvGraphicFramePr>
        <p:xfrm>
          <a:off x="675343" y="2055623"/>
          <a:ext cx="11027302" cy="3476984"/>
        </p:xfrm>
        <a:graphic>
          <a:graphicData uri="http://schemas.openxmlformats.org/drawingml/2006/table">
            <a:tbl>
              <a:tblPr firstRow="1" bandRow="1">
                <a:tableStyleId>{8799B23B-EC83-4686-B30A-512413B5E67A}</a:tableStyleId>
              </a:tblPr>
              <a:tblGrid>
                <a:gridCol w="1389476">
                  <a:extLst>
                    <a:ext uri="{9D8B030D-6E8A-4147-A177-3AD203B41FA5}">
                      <a16:colId xmlns:a16="http://schemas.microsoft.com/office/drawing/2014/main" val="20000"/>
                    </a:ext>
                  </a:extLst>
                </a:gridCol>
                <a:gridCol w="1389476">
                  <a:extLst>
                    <a:ext uri="{9D8B030D-6E8A-4147-A177-3AD203B41FA5}">
                      <a16:colId xmlns:a16="http://schemas.microsoft.com/office/drawing/2014/main" val="20001"/>
                    </a:ext>
                  </a:extLst>
                </a:gridCol>
                <a:gridCol w="1389476">
                  <a:extLst>
                    <a:ext uri="{9D8B030D-6E8A-4147-A177-3AD203B41FA5}">
                      <a16:colId xmlns:a16="http://schemas.microsoft.com/office/drawing/2014/main" val="20002"/>
                    </a:ext>
                  </a:extLst>
                </a:gridCol>
                <a:gridCol w="1389476">
                  <a:extLst>
                    <a:ext uri="{9D8B030D-6E8A-4147-A177-3AD203B41FA5}">
                      <a16:colId xmlns:a16="http://schemas.microsoft.com/office/drawing/2014/main" val="20003"/>
                    </a:ext>
                  </a:extLst>
                </a:gridCol>
                <a:gridCol w="1389476">
                  <a:extLst>
                    <a:ext uri="{9D8B030D-6E8A-4147-A177-3AD203B41FA5}">
                      <a16:colId xmlns:a16="http://schemas.microsoft.com/office/drawing/2014/main" val="20004"/>
                    </a:ext>
                  </a:extLst>
                </a:gridCol>
                <a:gridCol w="1389476">
                  <a:extLst>
                    <a:ext uri="{9D8B030D-6E8A-4147-A177-3AD203B41FA5}">
                      <a16:colId xmlns:a16="http://schemas.microsoft.com/office/drawing/2014/main" val="20005"/>
                    </a:ext>
                  </a:extLst>
                </a:gridCol>
                <a:gridCol w="1389476">
                  <a:extLst>
                    <a:ext uri="{9D8B030D-6E8A-4147-A177-3AD203B41FA5}">
                      <a16:colId xmlns:a16="http://schemas.microsoft.com/office/drawing/2014/main" val="20006"/>
                    </a:ext>
                  </a:extLst>
                </a:gridCol>
                <a:gridCol w="1300970">
                  <a:extLst>
                    <a:ext uri="{9D8B030D-6E8A-4147-A177-3AD203B41FA5}">
                      <a16:colId xmlns:a16="http://schemas.microsoft.com/office/drawing/2014/main" val="20007"/>
                    </a:ext>
                  </a:extLst>
                </a:gridCol>
              </a:tblGrid>
              <a:tr h="807382">
                <a:tc>
                  <a:txBody>
                    <a:bodyPr/>
                    <a:lstStyle/>
                    <a:p>
                      <a:pPr algn="ctr"/>
                      <a:r>
                        <a:rPr lang="en-AU" sz="1400" dirty="0">
                          <a:solidFill>
                            <a:schemeClr val="tx1"/>
                          </a:solidFill>
                        </a:rPr>
                        <a:t>Standard or element</a:t>
                      </a:r>
                    </a:p>
                  </a:txBody>
                  <a:tcPr/>
                </a:tc>
                <a:tc>
                  <a:txBody>
                    <a:bodyPr/>
                    <a:lstStyle/>
                    <a:p>
                      <a:pPr algn="ctr"/>
                      <a:r>
                        <a:rPr lang="en-AU" sz="1400" dirty="0">
                          <a:solidFill>
                            <a:schemeClr val="tx1"/>
                          </a:solidFill>
                        </a:rPr>
                        <a:t>Issues identified during self-assessment</a:t>
                      </a:r>
                    </a:p>
                  </a:txBody>
                  <a:tcPr/>
                </a:tc>
                <a:tc>
                  <a:txBody>
                    <a:bodyPr/>
                    <a:lstStyle/>
                    <a:p>
                      <a:pPr algn="ctr"/>
                      <a:r>
                        <a:rPr lang="en-AU" sz="1400" dirty="0">
                          <a:solidFill>
                            <a:schemeClr val="tx1"/>
                          </a:solidFill>
                        </a:rPr>
                        <a:t>What outcome or goal do</a:t>
                      </a:r>
                      <a:r>
                        <a:rPr lang="en-AU" sz="1400" baseline="0" dirty="0">
                          <a:solidFill>
                            <a:schemeClr val="tx1"/>
                          </a:solidFill>
                        </a:rPr>
                        <a:t> we want?</a:t>
                      </a:r>
                      <a:endParaRPr lang="en-AU" sz="1400" dirty="0">
                        <a:solidFill>
                          <a:schemeClr val="tx1"/>
                        </a:solidFill>
                      </a:endParaRPr>
                    </a:p>
                  </a:txBody>
                  <a:tcPr/>
                </a:tc>
                <a:tc>
                  <a:txBody>
                    <a:bodyPr/>
                    <a:lstStyle/>
                    <a:p>
                      <a:pPr algn="ctr"/>
                      <a:r>
                        <a:rPr lang="en-AU" sz="1400" dirty="0">
                          <a:solidFill>
                            <a:schemeClr val="tx1"/>
                          </a:solidFill>
                        </a:rPr>
                        <a:t>Priority: </a:t>
                      </a:r>
                    </a:p>
                    <a:p>
                      <a:pPr algn="ctr"/>
                      <a:r>
                        <a:rPr lang="en-AU" sz="1400" dirty="0">
                          <a:solidFill>
                            <a:schemeClr val="tx1"/>
                          </a:solidFill>
                        </a:rPr>
                        <a:t>low, medium or high</a:t>
                      </a:r>
                    </a:p>
                  </a:txBody>
                  <a:tcPr/>
                </a:tc>
                <a:tc>
                  <a:txBody>
                    <a:bodyPr/>
                    <a:lstStyle/>
                    <a:p>
                      <a:pPr algn="ctr"/>
                      <a:r>
                        <a:rPr lang="en-AU" sz="1400" dirty="0">
                          <a:solidFill>
                            <a:schemeClr val="tx1"/>
                          </a:solidFill>
                        </a:rPr>
                        <a:t>How will we get this outcome? (steps to take)</a:t>
                      </a:r>
                    </a:p>
                  </a:txBody>
                  <a:tcPr/>
                </a:tc>
                <a:tc>
                  <a:txBody>
                    <a:bodyPr/>
                    <a:lstStyle/>
                    <a:p>
                      <a:pPr algn="ctr"/>
                      <a:r>
                        <a:rPr lang="en-AU" sz="1400" dirty="0">
                          <a:solidFill>
                            <a:schemeClr val="tx1"/>
                          </a:solidFill>
                        </a:rPr>
                        <a:t>Success measure</a:t>
                      </a:r>
                    </a:p>
                  </a:txBody>
                  <a:tcPr/>
                </a:tc>
                <a:tc>
                  <a:txBody>
                    <a:bodyPr/>
                    <a:lstStyle/>
                    <a:p>
                      <a:pPr algn="ctr"/>
                      <a:r>
                        <a:rPr lang="en-AU" sz="1400" dirty="0">
                          <a:solidFill>
                            <a:schemeClr val="tx1"/>
                          </a:solidFill>
                        </a:rPr>
                        <a:t>By when?</a:t>
                      </a:r>
                    </a:p>
                  </a:txBody>
                  <a:tcPr/>
                </a:tc>
                <a:tc>
                  <a:txBody>
                    <a:bodyPr/>
                    <a:lstStyle/>
                    <a:p>
                      <a:pPr algn="ctr"/>
                      <a:r>
                        <a:rPr lang="en-AU" sz="1400" dirty="0">
                          <a:solidFill>
                            <a:schemeClr val="tx1"/>
                          </a:solidFill>
                        </a:rPr>
                        <a:t>Progress notes</a:t>
                      </a:r>
                    </a:p>
                  </a:txBody>
                  <a:tcPr/>
                </a:tc>
                <a:extLst>
                  <a:ext uri="{0D108BD9-81ED-4DB2-BD59-A6C34878D82A}">
                    <a16:rowId xmlns:a16="http://schemas.microsoft.com/office/drawing/2014/main" val="10000"/>
                  </a:ext>
                </a:extLst>
              </a:tr>
              <a:tr h="1333850">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0001"/>
                  </a:ext>
                </a:extLst>
              </a:tr>
              <a:tr h="1335752">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AC7054C6-9617-44DE-B365-67F65E28CEBF}"/>
              </a:ext>
            </a:extLst>
          </p:cNvPr>
          <p:cNvSpPr txBox="1"/>
          <p:nvPr/>
        </p:nvSpPr>
        <p:spPr>
          <a:xfrm>
            <a:off x="594919" y="196290"/>
            <a:ext cx="9138627" cy="625428"/>
          </a:xfrm>
          <a:prstGeom prst="rect">
            <a:avLst/>
          </a:prstGeom>
          <a:noFill/>
        </p:spPr>
        <p:txBody>
          <a:bodyPr wrap="square" rtlCol="0">
            <a:spAutoFit/>
          </a:bodyPr>
          <a:lstStyle/>
          <a:p>
            <a:pPr>
              <a:lnSpc>
                <a:spcPct val="115000"/>
              </a:lnSpc>
              <a:spcBef>
                <a:spcPts val="1200"/>
              </a:spcBef>
              <a:spcAft>
                <a:spcPts val="0"/>
              </a:spcAft>
            </a:pPr>
            <a:r>
              <a:rPr lang="en-AU" sz="3200" b="1" dirty="0">
                <a:latin typeface="Calibri" panose="020F0502020204030204" pitchFamily="34" charset="0"/>
                <a:ea typeface="Calibri" panose="020F0502020204030204" pitchFamily="34" charset="0"/>
              </a:rPr>
              <a:t>QIP template</a:t>
            </a:r>
          </a:p>
        </p:txBody>
      </p:sp>
      <p:cxnSp>
        <p:nvCxnSpPr>
          <p:cNvPr id="11" name="Straight Connector 10">
            <a:extLst>
              <a:ext uri="{FF2B5EF4-FFF2-40B4-BE49-F238E27FC236}">
                <a16:creationId xmlns:a16="http://schemas.microsoft.com/office/drawing/2014/main" id="{26E4DC4F-6F25-422A-9420-E8B4AEC0007E}"/>
              </a:ext>
            </a:extLst>
          </p:cNvPr>
          <p:cNvCxnSpPr>
            <a:cxnSpLocks/>
          </p:cNvCxnSpPr>
          <p:nvPr/>
        </p:nvCxnSpPr>
        <p:spPr>
          <a:xfrm flipV="1">
            <a:off x="675344" y="838596"/>
            <a:ext cx="2272393" cy="7052"/>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2" name="Slide Number Placeholder 4">
            <a:extLst>
              <a:ext uri="{FF2B5EF4-FFF2-40B4-BE49-F238E27FC236}">
                <a16:creationId xmlns:a16="http://schemas.microsoft.com/office/drawing/2014/main" id="{C65266FC-28FA-45AE-BF7D-C49A35D44FE4}"/>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28</a:t>
            </a:fld>
            <a:endParaRPr lang="en-AU" sz="1800" b="1" dirty="0">
              <a:solidFill>
                <a:schemeClr val="tx1"/>
              </a:solidFill>
            </a:endParaRPr>
          </a:p>
        </p:txBody>
      </p:sp>
      <p:cxnSp>
        <p:nvCxnSpPr>
          <p:cNvPr id="13" name="Straight Connector 12">
            <a:extLst>
              <a:ext uri="{FF2B5EF4-FFF2-40B4-BE49-F238E27FC236}">
                <a16:creationId xmlns:a16="http://schemas.microsoft.com/office/drawing/2014/main" id="{22C085F4-7CE1-4158-90F3-EF872AD1DAB2}"/>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261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345" y="1195827"/>
            <a:ext cx="9058202" cy="3046988"/>
          </a:xfrm>
          <a:prstGeom prst="rect">
            <a:avLst/>
          </a:prstGeom>
        </p:spPr>
        <p:txBody>
          <a:bodyPr wrap="square">
            <a:spAutoFit/>
          </a:bodyPr>
          <a:lstStyle/>
          <a:p>
            <a:r>
              <a:rPr lang="en-US" sz="1600" dirty="0"/>
              <a:t>As you complete your self-assessment you may identify practice that is exceeding the expectations of the NQS. The Exceeding NQS sections provided in the QIP template and Self-assessment Tool can be completed to identify evidence of one or more of the Exceeding NQS themes impacting on practice at your service. </a:t>
            </a:r>
          </a:p>
          <a:p>
            <a:endParaRPr lang="en-US" sz="1600" dirty="0"/>
          </a:p>
          <a:p>
            <a:r>
              <a:rPr lang="en-US" sz="1600" dirty="0"/>
              <a:t>The Exceeding themes are:</a:t>
            </a:r>
          </a:p>
          <a:p>
            <a:endParaRPr lang="en-US" sz="1600" dirty="0"/>
          </a:p>
          <a:p>
            <a:pPr marL="342900" indent="-161925">
              <a:buFont typeface="Arial" panose="020B0604020202020204" pitchFamily="34" charset="0"/>
              <a:buChar char="•"/>
            </a:pPr>
            <a:r>
              <a:rPr lang="en-US" sz="1600" dirty="0"/>
              <a:t>Exceeding theme 1: Practice is embedded in service operations</a:t>
            </a:r>
          </a:p>
          <a:p>
            <a:pPr marL="342900" indent="-161925">
              <a:buFont typeface="Arial" panose="020B0604020202020204" pitchFamily="34" charset="0"/>
              <a:buChar char="•"/>
            </a:pPr>
            <a:r>
              <a:rPr lang="en-US" sz="1600" dirty="0"/>
              <a:t>Exceeding theme 2: Practice is informed by critical reflection</a:t>
            </a:r>
          </a:p>
          <a:p>
            <a:pPr marL="342900" indent="-161925">
              <a:buFont typeface="Arial" panose="020B0604020202020204" pitchFamily="34" charset="0"/>
              <a:buChar char="•"/>
            </a:pPr>
            <a:r>
              <a:rPr lang="en-US" sz="1600" dirty="0"/>
              <a:t>Exceeding theme 3: Practice is shaped by meaningful engagement with families and/or the community.</a:t>
            </a:r>
          </a:p>
          <a:p>
            <a:pPr marL="285750" indent="-285750">
              <a:buFont typeface="Arial" panose="020B0604020202020204" pitchFamily="34" charset="0"/>
              <a:buChar char="•"/>
            </a:pPr>
            <a:endParaRPr lang="en-US" sz="1600" dirty="0"/>
          </a:p>
          <a:p>
            <a:r>
              <a:rPr lang="en-US" sz="1600" dirty="0"/>
              <a:t>For more information about the Exceeding themes, go to Section 3 of the </a:t>
            </a:r>
            <a:r>
              <a:rPr lang="en-US" sz="1600" dirty="0">
                <a:hlinkClick r:id="rId2"/>
              </a:rPr>
              <a:t>Guide to the NQF. </a:t>
            </a:r>
            <a:endParaRPr lang="en-US" sz="1600" dirty="0"/>
          </a:p>
          <a:p>
            <a:r>
              <a:rPr lang="en-AU" sz="1600" dirty="0">
                <a:hlinkClick r:id="rId2"/>
              </a:rPr>
              <a:t>https://www.acecqa.gov.au/nqf/about/guide</a:t>
            </a:r>
            <a:endParaRPr lang="en-US" sz="1600" dirty="0"/>
          </a:p>
        </p:txBody>
      </p:sp>
      <p:pic>
        <p:nvPicPr>
          <p:cNvPr id="4" name="Picture 3"/>
          <p:cNvPicPr>
            <a:picLocks noChangeAspect="1"/>
          </p:cNvPicPr>
          <p:nvPr/>
        </p:nvPicPr>
        <p:blipFill>
          <a:blip r:embed="rId3"/>
          <a:stretch>
            <a:fillRect/>
          </a:stretch>
        </p:blipFill>
        <p:spPr>
          <a:xfrm>
            <a:off x="787587" y="4531568"/>
            <a:ext cx="1482402" cy="1480784"/>
          </a:xfrm>
          <a:prstGeom prst="rect">
            <a:avLst/>
          </a:prstGeom>
        </p:spPr>
      </p:pic>
      <p:sp>
        <p:nvSpPr>
          <p:cNvPr id="9" name="TextBox 8">
            <a:extLst>
              <a:ext uri="{FF2B5EF4-FFF2-40B4-BE49-F238E27FC236}">
                <a16:creationId xmlns:a16="http://schemas.microsoft.com/office/drawing/2014/main" id="{54748043-7C58-44FE-AC62-7A602D6146CA}"/>
              </a:ext>
            </a:extLst>
          </p:cNvPr>
          <p:cNvSpPr txBox="1"/>
          <p:nvPr/>
        </p:nvSpPr>
        <p:spPr>
          <a:xfrm>
            <a:off x="594919" y="196290"/>
            <a:ext cx="9138627" cy="595932"/>
          </a:xfrm>
          <a:prstGeom prst="rect">
            <a:avLst/>
          </a:prstGeom>
          <a:noFill/>
        </p:spPr>
        <p:txBody>
          <a:bodyPr wrap="square" rtlCol="0">
            <a:spAutoFit/>
          </a:bodyPr>
          <a:lstStyle/>
          <a:p>
            <a:pPr>
              <a:lnSpc>
                <a:spcPct val="107000"/>
              </a:lnSpc>
              <a:spcBef>
                <a:spcPts val="1200"/>
              </a:spcBef>
              <a:spcAft>
                <a:spcPts val="800"/>
              </a:spcAft>
            </a:pPr>
            <a:r>
              <a:rPr lang="en-AU" sz="3200" b="1" dirty="0">
                <a:latin typeface="Calibri" panose="020F0502020204030204" pitchFamily="34" charset="0"/>
                <a:ea typeface="Calibri" panose="020F0502020204030204" pitchFamily="34" charset="0"/>
              </a:rPr>
              <a:t>Developing your QIP – Exceeding NQS themes</a:t>
            </a:r>
          </a:p>
        </p:txBody>
      </p:sp>
      <p:cxnSp>
        <p:nvCxnSpPr>
          <p:cNvPr id="10" name="Straight Connector 9">
            <a:extLst>
              <a:ext uri="{FF2B5EF4-FFF2-40B4-BE49-F238E27FC236}">
                <a16:creationId xmlns:a16="http://schemas.microsoft.com/office/drawing/2014/main" id="{4D2624D8-7528-4C33-9FF2-C318F5D0DD5C}"/>
              </a:ext>
            </a:extLst>
          </p:cNvPr>
          <p:cNvCxnSpPr>
            <a:cxnSpLocks/>
          </p:cNvCxnSpPr>
          <p:nvPr/>
        </p:nvCxnSpPr>
        <p:spPr>
          <a:xfrm>
            <a:off x="675344" y="845648"/>
            <a:ext cx="7758793"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1" name="Slide Number Placeholder 4">
            <a:extLst>
              <a:ext uri="{FF2B5EF4-FFF2-40B4-BE49-F238E27FC236}">
                <a16:creationId xmlns:a16="http://schemas.microsoft.com/office/drawing/2014/main" id="{8AACC61C-2E0F-462A-BF9A-FBF8D6446FAD}"/>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29</a:t>
            </a:fld>
            <a:endParaRPr lang="en-AU" sz="1800" b="1" dirty="0">
              <a:solidFill>
                <a:schemeClr val="tx1"/>
              </a:solidFill>
            </a:endParaRPr>
          </a:p>
        </p:txBody>
      </p:sp>
      <p:cxnSp>
        <p:nvCxnSpPr>
          <p:cNvPr id="12" name="Straight Connector 11">
            <a:extLst>
              <a:ext uri="{FF2B5EF4-FFF2-40B4-BE49-F238E27FC236}">
                <a16:creationId xmlns:a16="http://schemas.microsoft.com/office/drawing/2014/main" id="{A054BF51-AF61-4BF8-A720-9D211D7AFBAA}"/>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22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9125" y="546596"/>
            <a:ext cx="10982325" cy="5709823"/>
          </a:xfrm>
          <a:prstGeom prst="rect">
            <a:avLst/>
          </a:prstGeom>
          <a:noFill/>
          <a:ln w="12700" cap="flat" cmpd="sng" algn="ctr">
            <a:solidFill>
              <a:srgbClr val="0076AB"/>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 name="Text Box 205"/>
          <p:cNvSpPr txBox="1"/>
          <p:nvPr/>
        </p:nvSpPr>
        <p:spPr>
          <a:xfrm>
            <a:off x="740569" y="3401737"/>
            <a:ext cx="4329112" cy="7810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400"/>
              </a:spcAft>
            </a:pPr>
            <a:r>
              <a:rPr lang="en-AU" sz="2400" b="1" dirty="0">
                <a:latin typeface="Calibri" panose="020F0502020204030204" pitchFamily="34" charset="0"/>
                <a:ea typeface="Calibri" panose="020F0502020204030204" pitchFamily="34" charset="0"/>
              </a:rPr>
              <a:t>Reflections of learning</a:t>
            </a:r>
          </a:p>
        </p:txBody>
      </p:sp>
      <p:cxnSp>
        <p:nvCxnSpPr>
          <p:cNvPr id="5" name="Straight Connector 4"/>
          <p:cNvCxnSpPr>
            <a:cxnSpLocks/>
            <a:stCxn id="2" idx="1"/>
            <a:endCxn id="2" idx="3"/>
          </p:cNvCxnSpPr>
          <p:nvPr/>
        </p:nvCxnSpPr>
        <p:spPr>
          <a:xfrm>
            <a:off x="619125" y="3401508"/>
            <a:ext cx="10982325" cy="0"/>
          </a:xfrm>
          <a:prstGeom prst="line">
            <a:avLst/>
          </a:prstGeom>
          <a:ln w="12700">
            <a:solidFill>
              <a:srgbClr val="0076AB"/>
            </a:solidFill>
            <a:prstDash val="sysDash"/>
          </a:ln>
        </p:spPr>
        <p:style>
          <a:lnRef idx="1">
            <a:schemeClr val="accent1"/>
          </a:lnRef>
          <a:fillRef idx="0">
            <a:schemeClr val="accent1"/>
          </a:fillRef>
          <a:effectRef idx="0">
            <a:schemeClr val="accent1"/>
          </a:effectRef>
          <a:fontRef idx="minor">
            <a:schemeClr val="tx1"/>
          </a:fontRef>
        </p:style>
      </p:cxnSp>
      <p:pic>
        <p:nvPicPr>
          <p:cNvPr id="8" name="Picture 7" descr="\\acecqa.central\users\SBurt\Downloads\organiz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1792" y="666913"/>
            <a:ext cx="699639" cy="699639"/>
          </a:xfrm>
          <a:prstGeom prst="rect">
            <a:avLst/>
          </a:prstGeom>
          <a:noFill/>
          <a:ln>
            <a:noFill/>
          </a:ln>
        </p:spPr>
      </p:pic>
      <p:sp>
        <p:nvSpPr>
          <p:cNvPr id="14" name="TextBox 13">
            <a:extLst>
              <a:ext uri="{FF2B5EF4-FFF2-40B4-BE49-F238E27FC236}">
                <a16:creationId xmlns:a16="http://schemas.microsoft.com/office/drawing/2014/main" id="{D855AF6A-F9BB-460C-8C0B-E1FC1ADDB87C}"/>
              </a:ext>
            </a:extLst>
          </p:cNvPr>
          <p:cNvSpPr txBox="1"/>
          <p:nvPr/>
        </p:nvSpPr>
        <p:spPr>
          <a:xfrm>
            <a:off x="740569" y="558629"/>
            <a:ext cx="2114293" cy="461665"/>
          </a:xfrm>
          <a:prstGeom prst="rect">
            <a:avLst/>
          </a:prstGeom>
          <a:noFill/>
        </p:spPr>
        <p:txBody>
          <a:bodyPr wrap="square" rtlCol="0">
            <a:spAutoFit/>
          </a:bodyPr>
          <a:lstStyle/>
          <a:p>
            <a:pPr>
              <a:spcAft>
                <a:spcPts val="400"/>
              </a:spcAft>
            </a:pPr>
            <a:r>
              <a:rPr lang="en-AU" sz="2400" b="1" dirty="0">
                <a:solidFill>
                  <a:schemeClr val="tx1"/>
                </a:solidFill>
                <a:latin typeface="Calibri" panose="020F0502020204030204" pitchFamily="34" charset="0"/>
                <a:ea typeface="Calibri" panose="020F0502020204030204" pitchFamily="34" charset="0"/>
              </a:rPr>
              <a:t>Notes</a:t>
            </a:r>
          </a:p>
        </p:txBody>
      </p:sp>
      <p:sp>
        <p:nvSpPr>
          <p:cNvPr id="18" name="Slide Number Placeholder 4">
            <a:extLst>
              <a:ext uri="{FF2B5EF4-FFF2-40B4-BE49-F238E27FC236}">
                <a16:creationId xmlns:a16="http://schemas.microsoft.com/office/drawing/2014/main" id="{F9B22391-BA0C-41EB-BD2D-793FA59EC059}"/>
              </a:ext>
            </a:extLst>
          </p:cNvPr>
          <p:cNvSpPr>
            <a:spLocks noGrp="1"/>
          </p:cNvSpPr>
          <p:nvPr>
            <p:ph type="sldNum" sz="quarter" idx="12"/>
          </p:nvPr>
        </p:nvSpPr>
        <p:spPr>
          <a:xfrm>
            <a:off x="11607653" y="6388098"/>
            <a:ext cx="204831" cy="365125"/>
          </a:xfrm>
        </p:spPr>
        <p:txBody>
          <a:bodyPr/>
          <a:lstStyle/>
          <a:p>
            <a:fld id="{1AED260F-CC73-44A5-9EB3-983336C2F078}" type="slidenum">
              <a:rPr lang="en-AU" sz="1800" b="1" smtClean="0">
                <a:solidFill>
                  <a:schemeClr val="tx1"/>
                </a:solidFill>
              </a:rPr>
              <a:pPr/>
              <a:t>3</a:t>
            </a:fld>
            <a:endParaRPr lang="en-AU" sz="1800" b="1" dirty="0">
              <a:solidFill>
                <a:schemeClr val="tx1"/>
              </a:solidFill>
            </a:endParaRPr>
          </a:p>
        </p:txBody>
      </p:sp>
      <p:cxnSp>
        <p:nvCxnSpPr>
          <p:cNvPr id="19" name="Straight Connector 18">
            <a:extLst>
              <a:ext uri="{FF2B5EF4-FFF2-40B4-BE49-F238E27FC236}">
                <a16:creationId xmlns:a16="http://schemas.microsoft.com/office/drawing/2014/main" id="{05DD308B-2F4C-4A03-B098-ECD314936571}"/>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56618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05298" y="1528128"/>
            <a:ext cx="10337103" cy="1356326"/>
            <a:chOff x="640903" y="1528128"/>
            <a:chExt cx="10337103" cy="1356326"/>
          </a:xfrm>
        </p:grpSpPr>
        <p:sp>
          <p:nvSpPr>
            <p:cNvPr id="8" name="Rectangle 7"/>
            <p:cNvSpPr/>
            <p:nvPr/>
          </p:nvSpPr>
          <p:spPr>
            <a:xfrm>
              <a:off x="640903" y="1543629"/>
              <a:ext cx="10337103" cy="1340825"/>
            </a:xfrm>
            <a:prstGeom prst="rect">
              <a:avLst/>
            </a:prstGeom>
            <a:noFill/>
            <a:ln w="3175" cmpd="sng">
              <a:solidFill>
                <a:srgbClr val="00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720372" y="1528128"/>
              <a:ext cx="8118827" cy="369332"/>
            </a:xfrm>
            <a:prstGeom prst="rect">
              <a:avLst/>
            </a:prstGeom>
            <a:noFill/>
            <a:ln>
              <a:noFill/>
            </a:ln>
          </p:spPr>
          <p:txBody>
            <a:bodyPr wrap="square" rtlCol="0">
              <a:spAutoFit/>
            </a:bodyPr>
            <a:lstStyle/>
            <a:p>
              <a:pPr>
                <a:spcAft>
                  <a:spcPts val="400"/>
                </a:spcAft>
              </a:pPr>
              <a:r>
                <a:rPr lang="en-US" dirty="0">
                  <a:latin typeface="Calibri" panose="020F0502020204030204" pitchFamily="34" charset="0"/>
                  <a:ea typeface="Calibri" panose="020F0502020204030204" pitchFamily="34" charset="0"/>
                </a:rPr>
                <a:t>How does your statement of philosophy reflect a commitment to improvement?</a:t>
              </a:r>
            </a:p>
          </p:txBody>
        </p:sp>
      </p:grpSp>
      <p:grpSp>
        <p:nvGrpSpPr>
          <p:cNvPr id="9" name="Group 8"/>
          <p:cNvGrpSpPr/>
          <p:nvPr/>
        </p:nvGrpSpPr>
        <p:grpSpPr>
          <a:xfrm>
            <a:off x="605298" y="3178455"/>
            <a:ext cx="10337103" cy="1339200"/>
            <a:chOff x="640903" y="3026862"/>
            <a:chExt cx="10337103" cy="1339200"/>
          </a:xfrm>
        </p:grpSpPr>
        <p:sp>
          <p:nvSpPr>
            <p:cNvPr id="10" name="TextBox 9"/>
            <p:cNvSpPr txBox="1"/>
            <p:nvPr/>
          </p:nvSpPr>
          <p:spPr>
            <a:xfrm>
              <a:off x="720372" y="3073386"/>
              <a:ext cx="10014303" cy="369332"/>
            </a:xfrm>
            <a:prstGeom prst="rect">
              <a:avLst/>
            </a:prstGeom>
            <a:noFill/>
            <a:ln>
              <a:solidFill>
                <a:schemeClr val="bg1"/>
              </a:solidFill>
            </a:ln>
          </p:spPr>
          <p:txBody>
            <a:bodyPr wrap="square" rtlCol="0">
              <a:spAutoFit/>
            </a:bodyPr>
            <a:lstStyle/>
            <a:p>
              <a:r>
                <a:rPr lang="en-US" dirty="0">
                  <a:latin typeface="Calibri" panose="020F0502020204030204" pitchFamily="34" charset="0"/>
                  <a:ea typeface="Calibri" panose="020F0502020204030204" pitchFamily="34" charset="0"/>
                </a:rPr>
                <a:t>How do you collect information from your service community to help your improvement planning cycle?</a:t>
              </a:r>
              <a:endParaRPr lang="en-US" dirty="0">
                <a:solidFill>
                  <a:srgbClr val="1F497D"/>
                </a:solidFill>
                <a:latin typeface="Calibri" panose="020F0502020204030204" pitchFamily="34" charset="0"/>
                <a:ea typeface="Calibri" panose="020F0502020204030204" pitchFamily="34" charset="0"/>
              </a:endParaRPr>
            </a:p>
          </p:txBody>
        </p:sp>
        <p:sp>
          <p:nvSpPr>
            <p:cNvPr id="11" name="Rectangle 10"/>
            <p:cNvSpPr/>
            <p:nvPr/>
          </p:nvSpPr>
          <p:spPr>
            <a:xfrm>
              <a:off x="640903" y="3026862"/>
              <a:ext cx="10337103" cy="1339200"/>
            </a:xfrm>
            <a:prstGeom prst="rect">
              <a:avLst/>
            </a:prstGeom>
            <a:noFill/>
            <a:ln w="3175" cmpd="sng">
              <a:solidFill>
                <a:srgbClr val="00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p:cNvGrpSpPr/>
          <p:nvPr/>
        </p:nvGrpSpPr>
        <p:grpSpPr>
          <a:xfrm>
            <a:off x="605298" y="4813775"/>
            <a:ext cx="10348971" cy="1339200"/>
            <a:chOff x="629035" y="4517020"/>
            <a:chExt cx="10348971" cy="1339200"/>
          </a:xfrm>
        </p:grpSpPr>
        <p:sp>
          <p:nvSpPr>
            <p:cNvPr id="12" name="Rectangle 11"/>
            <p:cNvSpPr/>
            <p:nvPr/>
          </p:nvSpPr>
          <p:spPr>
            <a:xfrm>
              <a:off x="629035" y="4517020"/>
              <a:ext cx="10348971" cy="1339200"/>
            </a:xfrm>
            <a:prstGeom prst="rect">
              <a:avLst/>
            </a:prstGeom>
            <a:noFill/>
            <a:ln w="3175" cmpd="sng">
              <a:solidFill>
                <a:srgbClr val="00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708504" y="4528684"/>
              <a:ext cx="9319818" cy="369332"/>
            </a:xfrm>
            <a:prstGeom prst="rect">
              <a:avLst/>
            </a:prstGeom>
            <a:noFill/>
            <a:ln>
              <a:noFill/>
            </a:ln>
          </p:spPr>
          <p:txBody>
            <a:bodyPr wrap="square" rtlCol="0">
              <a:spAutoFit/>
            </a:bodyPr>
            <a:lstStyle/>
            <a:p>
              <a:r>
                <a:rPr lang="en-US" dirty="0">
                  <a:latin typeface="Calibri" panose="020F0502020204030204" pitchFamily="34" charset="0"/>
                  <a:ea typeface="Calibri" panose="020F0502020204030204" pitchFamily="34" charset="0"/>
                </a:rPr>
                <a:t>How do you review your policies and procedures and make improvements to these?</a:t>
              </a:r>
            </a:p>
          </p:txBody>
        </p:sp>
      </p:grpSp>
      <p:sp>
        <p:nvSpPr>
          <p:cNvPr id="17" name="TextBox 16">
            <a:extLst>
              <a:ext uri="{FF2B5EF4-FFF2-40B4-BE49-F238E27FC236}">
                <a16:creationId xmlns:a16="http://schemas.microsoft.com/office/drawing/2014/main" id="{C1F17BA3-5856-4C02-9C9E-72FE2929C26C}"/>
              </a:ext>
            </a:extLst>
          </p:cNvPr>
          <p:cNvSpPr txBox="1"/>
          <p:nvPr/>
        </p:nvSpPr>
        <p:spPr>
          <a:xfrm>
            <a:off x="594920" y="196290"/>
            <a:ext cx="1785399"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Activity 3</a:t>
            </a:r>
          </a:p>
        </p:txBody>
      </p:sp>
      <p:cxnSp>
        <p:nvCxnSpPr>
          <p:cNvPr id="18" name="Straight Connector 17">
            <a:extLst>
              <a:ext uri="{FF2B5EF4-FFF2-40B4-BE49-F238E27FC236}">
                <a16:creationId xmlns:a16="http://schemas.microsoft.com/office/drawing/2014/main" id="{196948FD-2E42-4009-BF44-F06E936DC63B}"/>
              </a:ext>
            </a:extLst>
          </p:cNvPr>
          <p:cNvCxnSpPr>
            <a:cxnSpLocks/>
          </p:cNvCxnSpPr>
          <p:nvPr/>
        </p:nvCxnSpPr>
        <p:spPr>
          <a:xfrm>
            <a:off x="675344" y="845647"/>
            <a:ext cx="16002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E18E16E-6E50-4AE0-A8DB-86E959D4C8D5}"/>
              </a:ext>
            </a:extLst>
          </p:cNvPr>
          <p:cNvSpPr txBox="1"/>
          <p:nvPr/>
        </p:nvSpPr>
        <p:spPr>
          <a:xfrm>
            <a:off x="2638424" y="262426"/>
            <a:ext cx="6854491" cy="369332"/>
          </a:xfrm>
          <a:prstGeom prst="rect">
            <a:avLst/>
          </a:prstGeom>
          <a:noFill/>
        </p:spPr>
        <p:txBody>
          <a:bodyPr wrap="square">
            <a:spAutoFit/>
          </a:bodyPr>
          <a:lstStyle/>
          <a:p>
            <a:r>
              <a:rPr lang="en-US" sz="1800" b="1" dirty="0">
                <a:latin typeface="Calibri" panose="020F0502020204030204" pitchFamily="34" charset="0"/>
                <a:ea typeface="Calibri" panose="020F0502020204030204" pitchFamily="34" charset="0"/>
              </a:rPr>
              <a:t>Reflective questions to </a:t>
            </a:r>
            <a:r>
              <a:rPr lang="en-AU" sz="1800" b="1" dirty="0">
                <a:latin typeface="Calibri" panose="020F0502020204030204" pitchFamily="34" charset="0"/>
                <a:ea typeface="Calibri" panose="020F0502020204030204" pitchFamily="34" charset="0"/>
              </a:rPr>
              <a:t>consider when writing a QIP </a:t>
            </a:r>
            <a:r>
              <a:rPr lang="en-AU" sz="1800" b="1" spc="300" dirty="0">
                <a:latin typeface="Calibri" panose="020F0502020204030204" pitchFamily="34" charset="0"/>
                <a:ea typeface="Calibri" panose="020F0502020204030204" pitchFamily="34" charset="0"/>
              </a:rPr>
              <a:t>   </a:t>
            </a:r>
            <a:endParaRPr lang="en-AU" b="1" dirty="0"/>
          </a:p>
        </p:txBody>
      </p:sp>
      <p:pic>
        <p:nvPicPr>
          <p:cNvPr id="20" name="Picture 19" descr="\\acecqa.central\users\SBurt\Downloads\group.png">
            <a:extLst>
              <a:ext uri="{FF2B5EF4-FFF2-40B4-BE49-F238E27FC236}">
                <a16:creationId xmlns:a16="http://schemas.microsoft.com/office/drawing/2014/main" id="{2DE582FD-09C4-4B00-B15D-E5E3BFFDB94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62869" y="230116"/>
            <a:ext cx="710006" cy="710006"/>
          </a:xfrm>
          <a:prstGeom prst="rect">
            <a:avLst/>
          </a:prstGeom>
          <a:noFill/>
          <a:ln>
            <a:noFill/>
          </a:ln>
        </p:spPr>
      </p:pic>
      <p:sp>
        <p:nvSpPr>
          <p:cNvPr id="21" name="Slide Number Placeholder 4">
            <a:extLst>
              <a:ext uri="{FF2B5EF4-FFF2-40B4-BE49-F238E27FC236}">
                <a16:creationId xmlns:a16="http://schemas.microsoft.com/office/drawing/2014/main" id="{AD0476B3-6AF8-498D-9FC1-3B11FE36A0BE}"/>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30</a:t>
            </a:fld>
            <a:endParaRPr lang="en-AU" sz="1800" b="1" dirty="0">
              <a:solidFill>
                <a:schemeClr val="tx1"/>
              </a:solidFill>
            </a:endParaRPr>
          </a:p>
        </p:txBody>
      </p:sp>
      <p:cxnSp>
        <p:nvCxnSpPr>
          <p:cNvPr id="22" name="Straight Connector 21">
            <a:extLst>
              <a:ext uri="{FF2B5EF4-FFF2-40B4-BE49-F238E27FC236}">
                <a16:creationId xmlns:a16="http://schemas.microsoft.com/office/drawing/2014/main" id="{69131182-E663-47D4-9E30-A8B5FD95ABF3}"/>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37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5343" y="1385992"/>
            <a:ext cx="9046171" cy="4278094"/>
          </a:xfrm>
          <a:prstGeom prst="rect">
            <a:avLst/>
          </a:prstGeom>
        </p:spPr>
        <p:txBody>
          <a:bodyPr wrap="square">
            <a:spAutoFit/>
          </a:bodyPr>
          <a:lstStyle/>
          <a:p>
            <a:r>
              <a:rPr lang="en-US" sz="1600" b="1" dirty="0">
                <a:solidFill>
                  <a:srgbClr val="0076AB"/>
                </a:solidFill>
              </a:rPr>
              <a:t>Reflect</a:t>
            </a:r>
            <a:r>
              <a:rPr lang="en-US" sz="1600" dirty="0"/>
              <a:t> on the goals for your areas of improvement set out in your QIP and begin planning for these improvements. </a:t>
            </a:r>
          </a:p>
          <a:p>
            <a:endParaRPr lang="en-US" sz="1600" dirty="0"/>
          </a:p>
          <a:p>
            <a:r>
              <a:rPr lang="en-US" sz="1600" b="1" dirty="0">
                <a:solidFill>
                  <a:srgbClr val="0076AB"/>
                </a:solidFill>
              </a:rPr>
              <a:t>Documenting and developing </a:t>
            </a:r>
            <a:r>
              <a:rPr lang="en-US" sz="1600" dirty="0"/>
              <a:t>strategies will help you implement your plan for improvements. You’ll begin to see better indicators of quality in your service’s practice. Document these improvements and highlight your achievements to share with your service community. </a:t>
            </a:r>
          </a:p>
          <a:p>
            <a:endParaRPr lang="en-US" sz="1600" dirty="0"/>
          </a:p>
          <a:p>
            <a:r>
              <a:rPr lang="en-US" sz="1600" dirty="0"/>
              <a:t>You can </a:t>
            </a:r>
            <a:r>
              <a:rPr lang="en-US" sz="1600" b="1" dirty="0">
                <a:solidFill>
                  <a:srgbClr val="0076AB"/>
                </a:solidFill>
              </a:rPr>
              <a:t>make your QIP available </a:t>
            </a:r>
            <a:r>
              <a:rPr lang="en-US" sz="1600" dirty="0"/>
              <a:t>to the families and community of your service. Ask for input from them as well as service leaders, educators and children and use their voices in the self-assessment and improvement planning processes. This will help you to paint a vivid picture of your quality service practices and how you are improving outcomes for children. </a:t>
            </a:r>
          </a:p>
          <a:p>
            <a:endParaRPr lang="en-US" sz="1600" dirty="0"/>
          </a:p>
          <a:p>
            <a:r>
              <a:rPr lang="en-US" sz="1600" dirty="0"/>
              <a:t>When you receive feedback about your QIP, either from the regulatory authority or others, </a:t>
            </a:r>
            <a:r>
              <a:rPr lang="en-US" sz="1600" b="1" dirty="0">
                <a:solidFill>
                  <a:srgbClr val="0076AB"/>
                </a:solidFill>
              </a:rPr>
              <a:t>review and update </a:t>
            </a:r>
            <a:r>
              <a:rPr lang="en-US" sz="1600" dirty="0"/>
              <a:t>your QIP. </a:t>
            </a:r>
          </a:p>
          <a:p>
            <a:endParaRPr lang="en-US" sz="1600" dirty="0"/>
          </a:p>
          <a:p>
            <a:r>
              <a:rPr lang="en-US" sz="1600" b="1" dirty="0">
                <a:solidFill>
                  <a:srgbClr val="0076AB"/>
                </a:solidFill>
              </a:rPr>
              <a:t>Share</a:t>
            </a:r>
            <a:r>
              <a:rPr lang="en-US" sz="1600" dirty="0"/>
              <a:t> any feedback you receive with your team and use this feedback to strengthen and improve your service practices.  </a:t>
            </a:r>
          </a:p>
        </p:txBody>
      </p:sp>
      <p:sp>
        <p:nvSpPr>
          <p:cNvPr id="7" name="TextBox 6">
            <a:extLst>
              <a:ext uri="{FF2B5EF4-FFF2-40B4-BE49-F238E27FC236}">
                <a16:creationId xmlns:a16="http://schemas.microsoft.com/office/drawing/2014/main" id="{AF5786BA-B251-4E95-AE57-C85C915CC2D0}"/>
              </a:ext>
            </a:extLst>
          </p:cNvPr>
          <p:cNvSpPr txBox="1"/>
          <p:nvPr/>
        </p:nvSpPr>
        <p:spPr>
          <a:xfrm>
            <a:off x="594919" y="196290"/>
            <a:ext cx="10755386" cy="625428"/>
          </a:xfrm>
          <a:prstGeom prst="rect">
            <a:avLst/>
          </a:prstGeom>
          <a:noFill/>
        </p:spPr>
        <p:txBody>
          <a:bodyPr wrap="square" rtlCol="0">
            <a:spAutoFit/>
          </a:bodyPr>
          <a:lstStyle/>
          <a:p>
            <a:pPr>
              <a:lnSpc>
                <a:spcPct val="115000"/>
              </a:lnSpc>
              <a:spcBef>
                <a:spcPts val="1200"/>
              </a:spcBef>
              <a:spcAft>
                <a:spcPts val="0"/>
              </a:spcAft>
            </a:pPr>
            <a:r>
              <a:rPr lang="en-AU" sz="3200" b="1" dirty="0">
                <a:latin typeface="Calibri" panose="020F0502020204030204" pitchFamily="34" charset="0"/>
                <a:ea typeface="Calibri" panose="020F0502020204030204" pitchFamily="34" charset="0"/>
              </a:rPr>
              <a:t>Developing your QIP – reflecting and ongoing reviews</a:t>
            </a:r>
          </a:p>
        </p:txBody>
      </p:sp>
      <p:cxnSp>
        <p:nvCxnSpPr>
          <p:cNvPr id="8" name="Straight Connector 7">
            <a:extLst>
              <a:ext uri="{FF2B5EF4-FFF2-40B4-BE49-F238E27FC236}">
                <a16:creationId xmlns:a16="http://schemas.microsoft.com/office/drawing/2014/main" id="{4B8B7B76-0B79-4C4E-8907-A609D077EFD0}"/>
              </a:ext>
            </a:extLst>
          </p:cNvPr>
          <p:cNvCxnSpPr>
            <a:cxnSpLocks/>
          </p:cNvCxnSpPr>
          <p:nvPr/>
        </p:nvCxnSpPr>
        <p:spPr>
          <a:xfrm>
            <a:off x="675344" y="845648"/>
            <a:ext cx="9046172"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9" name="Slide Number Placeholder 4">
            <a:extLst>
              <a:ext uri="{FF2B5EF4-FFF2-40B4-BE49-F238E27FC236}">
                <a16:creationId xmlns:a16="http://schemas.microsoft.com/office/drawing/2014/main" id="{314B2084-F0F3-481C-B5D4-7F1704924B2B}"/>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31</a:t>
            </a:fld>
            <a:endParaRPr lang="en-AU" sz="1800" b="1" dirty="0">
              <a:solidFill>
                <a:schemeClr val="tx1"/>
              </a:solidFill>
            </a:endParaRPr>
          </a:p>
        </p:txBody>
      </p:sp>
      <p:cxnSp>
        <p:nvCxnSpPr>
          <p:cNvPr id="10" name="Straight Connector 9">
            <a:extLst>
              <a:ext uri="{FF2B5EF4-FFF2-40B4-BE49-F238E27FC236}">
                <a16:creationId xmlns:a16="http://schemas.microsoft.com/office/drawing/2014/main" id="{EDBFD3A5-D0AE-42D3-A6C7-06B052B81EFC}"/>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652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3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3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20566429-CE01-46C2-9873-825AC3C13194}"/>
              </a:ext>
            </a:extLst>
          </p:cNvPr>
          <p:cNvSpPr txBox="1"/>
          <p:nvPr/>
        </p:nvSpPr>
        <p:spPr>
          <a:xfrm>
            <a:off x="594920" y="196290"/>
            <a:ext cx="1785399"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Activity 4</a:t>
            </a:r>
          </a:p>
        </p:txBody>
      </p:sp>
      <p:cxnSp>
        <p:nvCxnSpPr>
          <p:cNvPr id="13" name="Straight Connector 12">
            <a:extLst>
              <a:ext uri="{FF2B5EF4-FFF2-40B4-BE49-F238E27FC236}">
                <a16:creationId xmlns:a16="http://schemas.microsoft.com/office/drawing/2014/main" id="{F84414A8-9E00-46A9-8FD5-B1FF4ECF3A1E}"/>
              </a:ext>
            </a:extLst>
          </p:cNvPr>
          <p:cNvCxnSpPr>
            <a:cxnSpLocks/>
          </p:cNvCxnSpPr>
          <p:nvPr/>
        </p:nvCxnSpPr>
        <p:spPr>
          <a:xfrm>
            <a:off x="675344" y="845647"/>
            <a:ext cx="16002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59F88EB-49BF-4D65-8A6C-B72FA18B156A}"/>
              </a:ext>
            </a:extLst>
          </p:cNvPr>
          <p:cNvSpPr txBox="1"/>
          <p:nvPr/>
        </p:nvSpPr>
        <p:spPr>
          <a:xfrm>
            <a:off x="2638424" y="262426"/>
            <a:ext cx="6854491" cy="369332"/>
          </a:xfrm>
          <a:prstGeom prst="rect">
            <a:avLst/>
          </a:prstGeom>
          <a:noFill/>
        </p:spPr>
        <p:txBody>
          <a:bodyPr wrap="square">
            <a:spAutoFit/>
          </a:bodyPr>
          <a:lstStyle/>
          <a:p>
            <a:r>
              <a:rPr lang="en-US" sz="1800" b="1" dirty="0">
                <a:latin typeface="Calibri" panose="020F0502020204030204" pitchFamily="34" charset="0"/>
                <a:ea typeface="Calibri" panose="020F0502020204030204" pitchFamily="34" charset="0"/>
              </a:rPr>
              <a:t>Reflecting on your service QIP</a:t>
            </a:r>
            <a:endParaRPr lang="en-AU" b="1" dirty="0"/>
          </a:p>
        </p:txBody>
      </p:sp>
      <p:pic>
        <p:nvPicPr>
          <p:cNvPr id="15" name="Picture 14" descr="\\acecqa.central\users\SBurt\Downloads\group.png">
            <a:extLst>
              <a:ext uri="{FF2B5EF4-FFF2-40B4-BE49-F238E27FC236}">
                <a16:creationId xmlns:a16="http://schemas.microsoft.com/office/drawing/2014/main" id="{42A8E3AD-D72C-41A3-8DFC-0018538704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62869" y="230116"/>
            <a:ext cx="710006" cy="710006"/>
          </a:xfrm>
          <a:prstGeom prst="rect">
            <a:avLst/>
          </a:prstGeom>
          <a:noFill/>
          <a:ln>
            <a:noFill/>
          </a:ln>
        </p:spPr>
      </p:pic>
      <p:sp>
        <p:nvSpPr>
          <p:cNvPr id="16" name="Text Box 203">
            <a:extLst>
              <a:ext uri="{FF2B5EF4-FFF2-40B4-BE49-F238E27FC236}">
                <a16:creationId xmlns:a16="http://schemas.microsoft.com/office/drawing/2014/main" id="{B88EC94E-794C-427B-B7B2-5617FF062E30}"/>
              </a:ext>
            </a:extLst>
          </p:cNvPr>
          <p:cNvSpPr txBox="1"/>
          <p:nvPr/>
        </p:nvSpPr>
        <p:spPr>
          <a:xfrm>
            <a:off x="594920" y="1144402"/>
            <a:ext cx="11000716" cy="892552"/>
          </a:xfrm>
          <a:prstGeom prst="rect">
            <a:avLst/>
          </a:prstGeom>
          <a:noFill/>
        </p:spPr>
        <p:txBody>
          <a:bodyPr wrap="square" rtlCol="0">
            <a:spAutoFit/>
          </a:bodyPr>
          <a:lstStyle>
            <a:defPPr>
              <a:defRPr lang="en-US"/>
            </a:defPPr>
            <a:lvl1pPr indent="-342900">
              <a:spcAft>
                <a:spcPts val="600"/>
              </a:spcAft>
              <a:buAutoNum type="arabicPeriod"/>
              <a:defRPr sz="1400">
                <a:ea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indent="0">
              <a:buNone/>
            </a:pPr>
            <a:r>
              <a:rPr lang="en-AU" sz="1400" dirty="0">
                <a:solidFill>
                  <a:schemeClr val="tx1"/>
                </a:solidFill>
              </a:rPr>
              <a:t>Think about the most recent feedback you have received about your QIP, practices, procedures or environments.</a:t>
            </a:r>
          </a:p>
          <a:p>
            <a:pPr marL="342900" indent="-342900">
              <a:buAutoNum type="arabicPeriod"/>
            </a:pPr>
            <a:r>
              <a:rPr lang="en-AU" sz="1400" dirty="0">
                <a:solidFill>
                  <a:schemeClr val="tx1"/>
                </a:solidFill>
              </a:rPr>
              <a:t>Write down any improvements that need to be made immediately to ensure the health, safety and wellbeing of children?</a:t>
            </a:r>
          </a:p>
          <a:p>
            <a:pPr marL="342900" indent="-342900">
              <a:buAutoNum type="arabicPeriod"/>
            </a:pPr>
            <a:r>
              <a:rPr lang="en-AU" sz="1400" dirty="0">
                <a:solidFill>
                  <a:schemeClr val="tx1"/>
                </a:solidFill>
              </a:rPr>
              <a:t>Write down four or five practices that you feel can be strengths listed in your QIP?</a:t>
            </a:r>
          </a:p>
        </p:txBody>
      </p:sp>
      <p:sp>
        <p:nvSpPr>
          <p:cNvPr id="17" name="Rectangle 16">
            <a:extLst>
              <a:ext uri="{FF2B5EF4-FFF2-40B4-BE49-F238E27FC236}">
                <a16:creationId xmlns:a16="http://schemas.microsoft.com/office/drawing/2014/main" id="{3AE1CFEA-8D78-478B-8FF7-065417AC778D}"/>
              </a:ext>
            </a:extLst>
          </p:cNvPr>
          <p:cNvSpPr/>
          <p:nvPr/>
        </p:nvSpPr>
        <p:spPr>
          <a:xfrm>
            <a:off x="628650" y="2066089"/>
            <a:ext cx="10944225" cy="4010845"/>
          </a:xfrm>
          <a:prstGeom prst="rect">
            <a:avLst/>
          </a:prstGeom>
          <a:noFill/>
          <a:ln w="3175" cmpd="sng">
            <a:solidFill>
              <a:srgbClr val="00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8" name="Slide Number Placeholder 4">
            <a:extLst>
              <a:ext uri="{FF2B5EF4-FFF2-40B4-BE49-F238E27FC236}">
                <a16:creationId xmlns:a16="http://schemas.microsoft.com/office/drawing/2014/main" id="{DE8473E4-8251-4F67-A7E4-04F2350050E9}"/>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32</a:t>
            </a:fld>
            <a:endParaRPr lang="en-AU" sz="1800" b="1" dirty="0">
              <a:solidFill>
                <a:schemeClr val="tx1"/>
              </a:solidFill>
            </a:endParaRPr>
          </a:p>
        </p:txBody>
      </p:sp>
      <p:cxnSp>
        <p:nvCxnSpPr>
          <p:cNvPr id="19" name="Straight Connector 18">
            <a:extLst>
              <a:ext uri="{FF2B5EF4-FFF2-40B4-BE49-F238E27FC236}">
                <a16:creationId xmlns:a16="http://schemas.microsoft.com/office/drawing/2014/main" id="{AE70B6E0-7DA5-4235-9CC1-660685FE5275}"/>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734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4F54D7-61FC-468C-B29D-1073CD595D20}"/>
              </a:ext>
            </a:extLst>
          </p:cNvPr>
          <p:cNvSpPr/>
          <p:nvPr/>
        </p:nvSpPr>
        <p:spPr>
          <a:xfrm>
            <a:off x="533400" y="2606358"/>
            <a:ext cx="10372724" cy="2274020"/>
          </a:xfrm>
          <a:prstGeom prst="rect">
            <a:avLst/>
          </a:prstGeom>
        </p:spPr>
        <p:txBody>
          <a:bodyPr wrap="square">
            <a:spAutoFit/>
          </a:bodyPr>
          <a:lstStyle/>
          <a:p>
            <a:pPr marL="810260" algn="ctr">
              <a:lnSpc>
                <a:spcPct val="115000"/>
              </a:lnSpc>
              <a:spcBef>
                <a:spcPts val="2400"/>
              </a:spcBef>
            </a:pPr>
            <a:r>
              <a:rPr lang="en-AU" sz="3600" b="1" kern="1400" spc="-50" dirty="0">
                <a:latin typeface="Calibri" panose="020F0502020204030204" pitchFamily="34" charset="0"/>
                <a:ea typeface="Times New Roman" panose="02020603050405020304" pitchFamily="18" charset="0"/>
                <a:cs typeface="Times New Roman" panose="02020603050405020304" pitchFamily="18" charset="0"/>
              </a:rPr>
              <a:t>Module 3</a:t>
            </a:r>
            <a:br>
              <a:rPr lang="en-AU" sz="3600" b="1" kern="1400" spc="-50" dirty="0">
                <a:latin typeface="Calibri" panose="020F0502020204030204" pitchFamily="34" charset="0"/>
                <a:ea typeface="Times New Roman" panose="02020603050405020304" pitchFamily="18" charset="0"/>
                <a:cs typeface="Times New Roman" panose="02020603050405020304" pitchFamily="18" charset="0"/>
              </a:rPr>
            </a:br>
            <a:r>
              <a:rPr lang="en-AU" sz="3600" b="1" kern="1400" spc="-50" dirty="0">
                <a:latin typeface="Calibri" panose="020F0502020204030204" pitchFamily="34" charset="0"/>
                <a:ea typeface="Times New Roman" panose="02020603050405020304" pitchFamily="18" charset="0"/>
                <a:cs typeface="Times New Roman" panose="02020603050405020304" pitchFamily="18" charset="0"/>
              </a:rPr>
              <a:t>Bringing it all together: quality improvement</a:t>
            </a:r>
            <a:endParaRPr lang="en-AU" sz="3600" b="1" kern="1400" spc="-50" dirty="0">
              <a:effectLst/>
              <a:latin typeface="Calibri" panose="020F0502020204030204" pitchFamily="34" charset="0"/>
              <a:ea typeface="Times New Roman" panose="02020603050405020304" pitchFamily="18" charset="0"/>
              <a:cs typeface="Times New Roman" panose="02020603050405020304" pitchFamily="18" charset="0"/>
            </a:endParaRPr>
          </a:p>
          <a:p>
            <a:pPr marL="810260" algn="ctr">
              <a:lnSpc>
                <a:spcPct val="115000"/>
              </a:lnSpc>
              <a:spcBef>
                <a:spcPts val="2400"/>
              </a:spcBef>
              <a:spcAft>
                <a:spcPts val="0"/>
              </a:spcAft>
            </a:pPr>
            <a:endParaRPr lang="en-AU" sz="3600" b="1" kern="1400" spc="-5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791455BD-85A8-41CC-9CFA-5F3660D798AB}"/>
              </a:ext>
            </a:extLst>
          </p:cNvPr>
          <p:cNvCxnSpPr>
            <a:cxnSpLocks/>
          </p:cNvCxnSpPr>
          <p:nvPr/>
        </p:nvCxnSpPr>
        <p:spPr>
          <a:xfrm>
            <a:off x="1431758" y="4006515"/>
            <a:ext cx="930041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9" name="Slide Number Placeholder 4">
            <a:extLst>
              <a:ext uri="{FF2B5EF4-FFF2-40B4-BE49-F238E27FC236}">
                <a16:creationId xmlns:a16="http://schemas.microsoft.com/office/drawing/2014/main" id="{A094E710-6605-4231-97D0-22B76870263F}"/>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33</a:t>
            </a:fld>
            <a:endParaRPr lang="en-AU" sz="1800" b="1" dirty="0">
              <a:solidFill>
                <a:schemeClr val="tx1"/>
              </a:solidFill>
            </a:endParaRPr>
          </a:p>
        </p:txBody>
      </p:sp>
      <p:cxnSp>
        <p:nvCxnSpPr>
          <p:cNvPr id="10" name="Straight Connector 9">
            <a:extLst>
              <a:ext uri="{FF2B5EF4-FFF2-40B4-BE49-F238E27FC236}">
                <a16:creationId xmlns:a16="http://schemas.microsoft.com/office/drawing/2014/main" id="{858AC357-D910-4E2A-8889-92FE0F60E6B6}"/>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334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3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3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4E1A59E4-CB68-41BD-929C-5A1A9ABA6AD5}"/>
              </a:ext>
            </a:extLst>
          </p:cNvPr>
          <p:cNvSpPr txBox="1"/>
          <p:nvPr/>
        </p:nvSpPr>
        <p:spPr>
          <a:xfrm>
            <a:off x="594920" y="196290"/>
            <a:ext cx="1785399"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Activity 1</a:t>
            </a:r>
          </a:p>
        </p:txBody>
      </p:sp>
      <p:cxnSp>
        <p:nvCxnSpPr>
          <p:cNvPr id="13" name="Straight Connector 12">
            <a:extLst>
              <a:ext uri="{FF2B5EF4-FFF2-40B4-BE49-F238E27FC236}">
                <a16:creationId xmlns:a16="http://schemas.microsoft.com/office/drawing/2014/main" id="{EAA93CD6-4885-4F2C-8668-FEEED8F96BC6}"/>
              </a:ext>
            </a:extLst>
          </p:cNvPr>
          <p:cNvCxnSpPr>
            <a:cxnSpLocks/>
          </p:cNvCxnSpPr>
          <p:nvPr/>
        </p:nvCxnSpPr>
        <p:spPr>
          <a:xfrm>
            <a:off x="675344" y="845647"/>
            <a:ext cx="16002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2593A3D-5607-4914-9D65-88A9ADA532E9}"/>
              </a:ext>
            </a:extLst>
          </p:cNvPr>
          <p:cNvSpPr txBox="1"/>
          <p:nvPr/>
        </p:nvSpPr>
        <p:spPr>
          <a:xfrm>
            <a:off x="2638424" y="262426"/>
            <a:ext cx="6854491" cy="369332"/>
          </a:xfrm>
          <a:prstGeom prst="rect">
            <a:avLst/>
          </a:prstGeom>
          <a:noFill/>
        </p:spPr>
        <p:txBody>
          <a:bodyPr wrap="square">
            <a:spAutoFit/>
          </a:bodyPr>
          <a:lstStyle/>
          <a:p>
            <a:r>
              <a:rPr lang="en-US" sz="1800" b="1" dirty="0">
                <a:latin typeface="Calibri" panose="020F0502020204030204" pitchFamily="34" charset="0"/>
                <a:ea typeface="Calibri" panose="020F0502020204030204" pitchFamily="34" charset="0"/>
              </a:rPr>
              <a:t>What makes your service unique?</a:t>
            </a:r>
            <a:endParaRPr lang="en-AU" b="1" dirty="0"/>
          </a:p>
        </p:txBody>
      </p:sp>
      <p:pic>
        <p:nvPicPr>
          <p:cNvPr id="15" name="Picture 14" descr="\\acecqa.central\users\SBurt\Downloads\group.png">
            <a:extLst>
              <a:ext uri="{FF2B5EF4-FFF2-40B4-BE49-F238E27FC236}">
                <a16:creationId xmlns:a16="http://schemas.microsoft.com/office/drawing/2014/main" id="{0923B3B3-EAAA-4B50-A368-72A191E348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62869" y="230116"/>
            <a:ext cx="710006" cy="710006"/>
          </a:xfrm>
          <a:prstGeom prst="rect">
            <a:avLst/>
          </a:prstGeom>
          <a:noFill/>
          <a:ln>
            <a:noFill/>
          </a:ln>
        </p:spPr>
      </p:pic>
      <p:sp>
        <p:nvSpPr>
          <p:cNvPr id="16" name="Text Box 203">
            <a:extLst>
              <a:ext uri="{FF2B5EF4-FFF2-40B4-BE49-F238E27FC236}">
                <a16:creationId xmlns:a16="http://schemas.microsoft.com/office/drawing/2014/main" id="{EB846CE1-0057-4F03-97AE-49E3D3D80C0E}"/>
              </a:ext>
            </a:extLst>
          </p:cNvPr>
          <p:cNvSpPr txBox="1"/>
          <p:nvPr/>
        </p:nvSpPr>
        <p:spPr>
          <a:xfrm>
            <a:off x="594920" y="1144402"/>
            <a:ext cx="11000716" cy="307777"/>
          </a:xfrm>
          <a:prstGeom prst="rect">
            <a:avLst/>
          </a:prstGeom>
          <a:noFill/>
        </p:spPr>
        <p:txBody>
          <a:bodyPr wrap="square" rtlCol="0">
            <a:spAutoFit/>
          </a:bodyPr>
          <a:lstStyle>
            <a:defPPr>
              <a:defRPr lang="en-US"/>
            </a:defPPr>
            <a:lvl1pPr indent="-342900">
              <a:spcAft>
                <a:spcPts val="600"/>
              </a:spcAft>
              <a:buAutoNum type="arabicPeriod"/>
              <a:defRPr sz="1400">
                <a:ea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indent="0">
              <a:buNone/>
            </a:pPr>
            <a:r>
              <a:rPr lang="en-AU" sz="1400" dirty="0">
                <a:solidFill>
                  <a:schemeClr val="tx1"/>
                </a:solidFill>
              </a:rPr>
              <a:t>Individually or as a team, </a:t>
            </a:r>
            <a:r>
              <a:rPr lang="en-US" sz="1400" dirty="0">
                <a:solidFill>
                  <a:schemeClr val="tx1"/>
                </a:solidFill>
              </a:rPr>
              <a:t>brainstorm as many things as you can that make you and your service unique. You can write or draw your ideas.  </a:t>
            </a:r>
            <a:endParaRPr lang="en-AU" sz="1400" dirty="0">
              <a:solidFill>
                <a:schemeClr val="tx1"/>
              </a:solidFill>
            </a:endParaRPr>
          </a:p>
        </p:txBody>
      </p:sp>
      <p:sp>
        <p:nvSpPr>
          <p:cNvPr id="17" name="Rectangle 16">
            <a:extLst>
              <a:ext uri="{FF2B5EF4-FFF2-40B4-BE49-F238E27FC236}">
                <a16:creationId xmlns:a16="http://schemas.microsoft.com/office/drawing/2014/main" id="{171BB6E1-AAD1-4012-8702-738BFC3D128F}"/>
              </a:ext>
            </a:extLst>
          </p:cNvPr>
          <p:cNvSpPr/>
          <p:nvPr/>
        </p:nvSpPr>
        <p:spPr>
          <a:xfrm>
            <a:off x="628650" y="2066089"/>
            <a:ext cx="10944225" cy="4010845"/>
          </a:xfrm>
          <a:prstGeom prst="rect">
            <a:avLst/>
          </a:prstGeom>
          <a:noFill/>
          <a:ln w="3175" cmpd="sng">
            <a:solidFill>
              <a:srgbClr val="00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8" name="Slide Number Placeholder 4">
            <a:extLst>
              <a:ext uri="{FF2B5EF4-FFF2-40B4-BE49-F238E27FC236}">
                <a16:creationId xmlns:a16="http://schemas.microsoft.com/office/drawing/2014/main" id="{6E0087EC-6C1A-4479-92DB-C2E85BD5590F}"/>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34</a:t>
            </a:fld>
            <a:endParaRPr lang="en-AU" sz="1800" b="1" dirty="0">
              <a:solidFill>
                <a:schemeClr val="tx1"/>
              </a:solidFill>
            </a:endParaRPr>
          </a:p>
        </p:txBody>
      </p:sp>
      <p:cxnSp>
        <p:nvCxnSpPr>
          <p:cNvPr id="19" name="Straight Connector 18">
            <a:extLst>
              <a:ext uri="{FF2B5EF4-FFF2-40B4-BE49-F238E27FC236}">
                <a16:creationId xmlns:a16="http://schemas.microsoft.com/office/drawing/2014/main" id="{B7A56612-782D-47E6-A93A-693231203E03}"/>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883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3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3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6DE9E70B-943C-4140-9AC4-99F0BFA2C8E1}"/>
              </a:ext>
            </a:extLst>
          </p:cNvPr>
          <p:cNvSpPr txBox="1"/>
          <p:nvPr/>
        </p:nvSpPr>
        <p:spPr>
          <a:xfrm>
            <a:off x="594920" y="196290"/>
            <a:ext cx="1785399"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Activity 2</a:t>
            </a:r>
          </a:p>
        </p:txBody>
      </p:sp>
      <p:cxnSp>
        <p:nvCxnSpPr>
          <p:cNvPr id="13" name="Straight Connector 12">
            <a:extLst>
              <a:ext uri="{FF2B5EF4-FFF2-40B4-BE49-F238E27FC236}">
                <a16:creationId xmlns:a16="http://schemas.microsoft.com/office/drawing/2014/main" id="{5798F19E-CDA8-43DE-8C97-8048BDE448CB}"/>
              </a:ext>
            </a:extLst>
          </p:cNvPr>
          <p:cNvCxnSpPr>
            <a:cxnSpLocks/>
          </p:cNvCxnSpPr>
          <p:nvPr/>
        </p:nvCxnSpPr>
        <p:spPr>
          <a:xfrm>
            <a:off x="675344" y="845647"/>
            <a:ext cx="16002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1113C1B-0BAA-407D-BA09-3024A9635997}"/>
              </a:ext>
            </a:extLst>
          </p:cNvPr>
          <p:cNvSpPr txBox="1"/>
          <p:nvPr/>
        </p:nvSpPr>
        <p:spPr>
          <a:xfrm>
            <a:off x="2638424" y="262426"/>
            <a:ext cx="6854491" cy="369332"/>
          </a:xfrm>
          <a:prstGeom prst="rect">
            <a:avLst/>
          </a:prstGeom>
          <a:noFill/>
        </p:spPr>
        <p:txBody>
          <a:bodyPr wrap="square">
            <a:spAutoFit/>
          </a:bodyPr>
          <a:lstStyle/>
          <a:p>
            <a:r>
              <a:rPr lang="en-US" sz="1800" b="1" dirty="0">
                <a:latin typeface="Calibri" panose="020F0502020204030204" pitchFamily="34" charset="0"/>
                <a:ea typeface="Calibri" panose="020F0502020204030204" pitchFamily="34" charset="0"/>
              </a:rPr>
              <a:t>Building a positive team culture</a:t>
            </a:r>
            <a:endParaRPr lang="en-AU" b="1" dirty="0"/>
          </a:p>
        </p:txBody>
      </p:sp>
      <p:pic>
        <p:nvPicPr>
          <p:cNvPr id="15" name="Picture 14" descr="\\acecqa.central\users\SBurt\Downloads\group.png">
            <a:extLst>
              <a:ext uri="{FF2B5EF4-FFF2-40B4-BE49-F238E27FC236}">
                <a16:creationId xmlns:a16="http://schemas.microsoft.com/office/drawing/2014/main" id="{6A6F6273-1BC7-4345-AE78-6B3B6B89E62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62869" y="230116"/>
            <a:ext cx="710006" cy="710006"/>
          </a:xfrm>
          <a:prstGeom prst="rect">
            <a:avLst/>
          </a:prstGeom>
          <a:noFill/>
          <a:ln>
            <a:noFill/>
          </a:ln>
        </p:spPr>
      </p:pic>
      <p:sp>
        <p:nvSpPr>
          <p:cNvPr id="16" name="Text Box 203">
            <a:extLst>
              <a:ext uri="{FF2B5EF4-FFF2-40B4-BE49-F238E27FC236}">
                <a16:creationId xmlns:a16="http://schemas.microsoft.com/office/drawing/2014/main" id="{AC14A5A7-9B0B-4CE4-83A4-775B4308BC04}"/>
              </a:ext>
            </a:extLst>
          </p:cNvPr>
          <p:cNvSpPr txBox="1"/>
          <p:nvPr/>
        </p:nvSpPr>
        <p:spPr>
          <a:xfrm>
            <a:off x="594920" y="1144402"/>
            <a:ext cx="11000716" cy="1184940"/>
          </a:xfrm>
          <a:prstGeom prst="rect">
            <a:avLst/>
          </a:prstGeom>
          <a:noFill/>
        </p:spPr>
        <p:txBody>
          <a:bodyPr wrap="square" rtlCol="0">
            <a:spAutoFit/>
          </a:bodyPr>
          <a:lstStyle>
            <a:defPPr>
              <a:defRPr lang="en-US"/>
            </a:defPPr>
            <a:lvl1pPr indent="-342900">
              <a:spcAft>
                <a:spcPts val="600"/>
              </a:spcAft>
              <a:buAutoNum type="arabicPeriod"/>
              <a:defRPr sz="1400">
                <a:ea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indent="0">
              <a:buNone/>
            </a:pPr>
            <a:r>
              <a:rPr lang="en-AU" sz="1400" dirty="0">
                <a:solidFill>
                  <a:schemeClr val="tx1"/>
                </a:solidFill>
              </a:rPr>
              <a:t>Think about your role at the service and how your team works with each other. Write or draw:</a:t>
            </a:r>
          </a:p>
          <a:p>
            <a:pPr marL="342900" indent="-342900">
              <a:buAutoNum type="arabicPeriod"/>
            </a:pPr>
            <a:r>
              <a:rPr lang="en-AU" sz="1400" dirty="0">
                <a:solidFill>
                  <a:schemeClr val="tx1"/>
                </a:solidFill>
              </a:rPr>
              <a:t>How you are involved in building a positive team culture</a:t>
            </a:r>
          </a:p>
          <a:p>
            <a:pPr marL="342900" indent="-342900">
              <a:buAutoNum type="arabicPeriod"/>
            </a:pPr>
            <a:r>
              <a:rPr lang="en-AU" sz="1400" dirty="0">
                <a:solidFill>
                  <a:schemeClr val="tx1"/>
                </a:solidFill>
              </a:rPr>
              <a:t>How is the team already involved in the improvement processes at your service?</a:t>
            </a:r>
          </a:p>
          <a:p>
            <a:pPr marL="342900" indent="-342900">
              <a:buAutoNum type="arabicPeriod"/>
            </a:pPr>
            <a:r>
              <a:rPr lang="en-AU" sz="1400" dirty="0">
                <a:solidFill>
                  <a:schemeClr val="tx1"/>
                </a:solidFill>
              </a:rPr>
              <a:t>How could the team be more involved in the improvement processes at your service? </a:t>
            </a:r>
          </a:p>
        </p:txBody>
      </p:sp>
      <p:sp>
        <p:nvSpPr>
          <p:cNvPr id="17" name="Rectangle 16">
            <a:extLst>
              <a:ext uri="{FF2B5EF4-FFF2-40B4-BE49-F238E27FC236}">
                <a16:creationId xmlns:a16="http://schemas.microsoft.com/office/drawing/2014/main" id="{4BFDF65D-0AED-4968-928A-6562E248A806}"/>
              </a:ext>
            </a:extLst>
          </p:cNvPr>
          <p:cNvSpPr/>
          <p:nvPr/>
        </p:nvSpPr>
        <p:spPr>
          <a:xfrm>
            <a:off x="628650" y="2533622"/>
            <a:ext cx="10944225" cy="3543312"/>
          </a:xfrm>
          <a:prstGeom prst="rect">
            <a:avLst/>
          </a:prstGeom>
          <a:noFill/>
          <a:ln w="3175" cmpd="sng">
            <a:solidFill>
              <a:srgbClr val="00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8" name="Slide Number Placeholder 4">
            <a:extLst>
              <a:ext uri="{FF2B5EF4-FFF2-40B4-BE49-F238E27FC236}">
                <a16:creationId xmlns:a16="http://schemas.microsoft.com/office/drawing/2014/main" id="{0305A164-D73A-4354-A5C0-96D877818350}"/>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35</a:t>
            </a:fld>
            <a:endParaRPr lang="en-AU" sz="1800" b="1" dirty="0">
              <a:solidFill>
                <a:schemeClr val="tx1"/>
              </a:solidFill>
            </a:endParaRPr>
          </a:p>
        </p:txBody>
      </p:sp>
      <p:cxnSp>
        <p:nvCxnSpPr>
          <p:cNvPr id="19" name="Straight Connector 18">
            <a:extLst>
              <a:ext uri="{FF2B5EF4-FFF2-40B4-BE49-F238E27FC236}">
                <a16:creationId xmlns:a16="http://schemas.microsoft.com/office/drawing/2014/main" id="{B1202E2B-2407-45C3-B9C9-0A754709343F}"/>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166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5344" y="1488910"/>
            <a:ext cx="5299742" cy="2031325"/>
          </a:xfrm>
          <a:prstGeom prst="rect">
            <a:avLst/>
          </a:prstGeom>
          <a:noFill/>
          <a:ln w="3175" cmpd="sng">
            <a:solidFill>
              <a:srgbClr val="FF6C00"/>
            </a:solidFill>
          </a:ln>
        </p:spPr>
        <p:txBody>
          <a:bodyPr wrap="square" rtlCol="0">
            <a:spAutoFit/>
          </a:bodyPr>
          <a:lstStyle/>
          <a:p>
            <a:r>
              <a:rPr lang="en-US" dirty="0"/>
              <a:t>1. </a:t>
            </a:r>
            <a:r>
              <a:rPr lang="en-US" b="1" dirty="0"/>
              <a:t>Appoint a leader</a:t>
            </a:r>
          </a:p>
          <a:p>
            <a:pPr marL="285750" indent="-285750">
              <a:buFont typeface="Arial" panose="020B0604020202020204" pitchFamily="34" charset="0"/>
              <a:buChar char="•"/>
            </a:pPr>
            <a:r>
              <a:rPr lang="en-US" dirty="0"/>
              <a:t>Self-assessment is a collaborative project, but you do need someone to lead and keep it on track. </a:t>
            </a:r>
          </a:p>
          <a:p>
            <a:pPr marL="285750" indent="-285750">
              <a:buFont typeface="Arial" panose="020B0604020202020204" pitchFamily="34" charset="0"/>
              <a:buChar char="•"/>
            </a:pPr>
            <a:r>
              <a:rPr lang="en-US" dirty="0"/>
              <a:t>This might be a great opportunity for someone who may not be in a service leadership role but who has the capability and capacity. </a:t>
            </a:r>
          </a:p>
          <a:p>
            <a:pPr marL="285750" indent="-285750">
              <a:buFont typeface="Arial" panose="020B0604020202020204" pitchFamily="34" charset="0"/>
              <a:buChar char="•"/>
            </a:pPr>
            <a:r>
              <a:rPr lang="en-US" dirty="0"/>
              <a:t>Share the role with others. </a:t>
            </a:r>
          </a:p>
        </p:txBody>
      </p:sp>
      <p:sp>
        <p:nvSpPr>
          <p:cNvPr id="6" name="TextBox 5"/>
          <p:cNvSpPr txBox="1"/>
          <p:nvPr/>
        </p:nvSpPr>
        <p:spPr>
          <a:xfrm>
            <a:off x="6172131" y="1488911"/>
            <a:ext cx="5178174" cy="2031325"/>
          </a:xfrm>
          <a:prstGeom prst="rect">
            <a:avLst/>
          </a:prstGeom>
          <a:noFill/>
          <a:ln w="3175" cmpd="sng">
            <a:solidFill>
              <a:srgbClr val="FF6C00"/>
            </a:solidFill>
          </a:ln>
        </p:spPr>
        <p:txBody>
          <a:bodyPr wrap="square" rtlCol="0">
            <a:spAutoFit/>
          </a:bodyPr>
          <a:lstStyle/>
          <a:p>
            <a:pPr lvl="0"/>
            <a:r>
              <a:rPr lang="en-US" dirty="0"/>
              <a:t>2. </a:t>
            </a:r>
            <a:r>
              <a:rPr lang="en-US" b="1" dirty="0"/>
              <a:t>Be practical</a:t>
            </a:r>
            <a:endParaRPr lang="en-AU" dirty="0"/>
          </a:p>
          <a:p>
            <a:pPr marL="285750" indent="-285750">
              <a:buFont typeface="Arial" panose="020B0604020202020204" pitchFamily="34" charset="0"/>
              <a:buChar char="•"/>
            </a:pPr>
            <a:r>
              <a:rPr lang="en-AU" dirty="0"/>
              <a:t>Approach self-assessment with a plan.</a:t>
            </a:r>
          </a:p>
          <a:p>
            <a:pPr marL="285750" indent="-285750">
              <a:buFont typeface="Arial" panose="020B0604020202020204" pitchFamily="34" charset="0"/>
              <a:buChar char="•"/>
            </a:pPr>
            <a:r>
              <a:rPr lang="en-AU" dirty="0"/>
              <a:t>Delegate responsibilities of completing tasks with others. Share the load and ask for help.</a:t>
            </a:r>
          </a:p>
          <a:p>
            <a:pPr marL="285750" indent="-285750">
              <a:buFont typeface="Arial" panose="020B0604020202020204" pitchFamily="34" charset="0"/>
              <a:buChar char="•"/>
            </a:pPr>
            <a:r>
              <a:rPr lang="en-AU" dirty="0"/>
              <a:t>Approach it in stages - one quality area or standard of the NQS at a time. </a:t>
            </a:r>
          </a:p>
          <a:p>
            <a:endParaRPr lang="en-AU" dirty="0"/>
          </a:p>
        </p:txBody>
      </p:sp>
      <p:sp>
        <p:nvSpPr>
          <p:cNvPr id="7" name="TextBox 6"/>
          <p:cNvSpPr txBox="1"/>
          <p:nvPr/>
        </p:nvSpPr>
        <p:spPr>
          <a:xfrm>
            <a:off x="675344" y="3769416"/>
            <a:ext cx="5299742" cy="2308324"/>
          </a:xfrm>
          <a:prstGeom prst="rect">
            <a:avLst/>
          </a:prstGeom>
          <a:noFill/>
          <a:ln w="3175" cmpd="sng">
            <a:solidFill>
              <a:srgbClr val="FF6C00"/>
            </a:solidFill>
          </a:ln>
        </p:spPr>
        <p:txBody>
          <a:bodyPr wrap="square" rtlCol="0">
            <a:spAutoFit/>
          </a:bodyPr>
          <a:lstStyle/>
          <a:p>
            <a:pPr lvl="0"/>
            <a:r>
              <a:rPr lang="en-US" dirty="0"/>
              <a:t>3. </a:t>
            </a:r>
            <a:r>
              <a:rPr lang="en-US" b="1" dirty="0"/>
              <a:t>Keep the process ‘alive’</a:t>
            </a:r>
            <a:endParaRPr lang="en-AU" dirty="0"/>
          </a:p>
          <a:p>
            <a:pPr marL="285750" indent="-285750">
              <a:buFont typeface="Arial" panose="020B0604020202020204" pitchFamily="34" charset="0"/>
              <a:buChar char="•"/>
            </a:pPr>
            <a:r>
              <a:rPr lang="en-AU" dirty="0"/>
              <a:t>Self-assessment and quality improvement should be an agenda item at staff meetings. It is not something to be done just once a year.</a:t>
            </a:r>
          </a:p>
          <a:p>
            <a:pPr marL="285750" indent="-285750">
              <a:buFont typeface="Arial" panose="020B0604020202020204" pitchFamily="34" charset="0"/>
              <a:buChar char="•"/>
            </a:pPr>
            <a:r>
              <a:rPr lang="en-AU" dirty="0"/>
              <a:t>Display the self-assessment in the staff room. Encourage staff to add to it regularly. Provide post-it-notes next to the display.  </a:t>
            </a:r>
          </a:p>
          <a:p>
            <a:endParaRPr lang="en-AU" dirty="0"/>
          </a:p>
        </p:txBody>
      </p:sp>
      <p:sp>
        <p:nvSpPr>
          <p:cNvPr id="8" name="TextBox 7"/>
          <p:cNvSpPr txBox="1"/>
          <p:nvPr/>
        </p:nvSpPr>
        <p:spPr>
          <a:xfrm>
            <a:off x="6172131" y="3765432"/>
            <a:ext cx="5178174" cy="2308324"/>
          </a:xfrm>
          <a:prstGeom prst="rect">
            <a:avLst/>
          </a:prstGeom>
          <a:noFill/>
          <a:ln w="3175" cmpd="sng">
            <a:solidFill>
              <a:srgbClr val="FF6C00"/>
            </a:solidFill>
          </a:ln>
        </p:spPr>
        <p:txBody>
          <a:bodyPr wrap="square" rtlCol="0">
            <a:spAutoFit/>
          </a:bodyPr>
          <a:lstStyle/>
          <a:p>
            <a:r>
              <a:rPr lang="en-US" dirty="0"/>
              <a:t>4. </a:t>
            </a:r>
            <a:r>
              <a:rPr lang="en-US" b="1" dirty="0"/>
              <a:t>Engage your community</a:t>
            </a:r>
            <a:endParaRPr lang="en-AU" dirty="0"/>
          </a:p>
          <a:p>
            <a:pPr marL="285750" indent="-285750">
              <a:buFont typeface="Arial" panose="020B0604020202020204" pitchFamily="34" charset="0"/>
              <a:buChar char="•"/>
            </a:pPr>
            <a:r>
              <a:rPr lang="en-US" dirty="0"/>
              <a:t>Invite the service community to participate.</a:t>
            </a:r>
          </a:p>
          <a:p>
            <a:pPr marL="285750" indent="-285750">
              <a:buFont typeface="Arial" panose="020B0604020202020204" pitchFamily="34" charset="0"/>
              <a:buChar char="•"/>
            </a:pPr>
            <a:r>
              <a:rPr lang="en-US" dirty="0"/>
              <a:t>Actively listen to their voices and views of service practices</a:t>
            </a:r>
          </a:p>
          <a:p>
            <a:pPr marL="285750" indent="-285750">
              <a:buFont typeface="Arial" panose="020B0604020202020204" pitchFamily="34" charset="0"/>
              <a:buChar char="•"/>
            </a:pPr>
            <a:r>
              <a:rPr lang="en-US" dirty="0"/>
              <a:t>Include children’s voices in the process. </a:t>
            </a:r>
          </a:p>
          <a:p>
            <a:pPr marL="285750" indent="-285750">
              <a:buFont typeface="Arial" panose="020B0604020202020204" pitchFamily="34" charset="0"/>
              <a:buChar char="•"/>
            </a:pPr>
            <a:r>
              <a:rPr lang="en-US" dirty="0"/>
              <a:t>Create meaningful relationships with your service community members – Quality Area 6 provides more information on how you can do this. </a:t>
            </a:r>
            <a:endParaRPr lang="en-AU" dirty="0"/>
          </a:p>
        </p:txBody>
      </p:sp>
      <p:sp>
        <p:nvSpPr>
          <p:cNvPr id="11" name="TextBox 10">
            <a:extLst>
              <a:ext uri="{FF2B5EF4-FFF2-40B4-BE49-F238E27FC236}">
                <a16:creationId xmlns:a16="http://schemas.microsoft.com/office/drawing/2014/main" id="{F016DC92-64D9-473F-9C24-9CCA1131F9FA}"/>
              </a:ext>
            </a:extLst>
          </p:cNvPr>
          <p:cNvSpPr txBox="1"/>
          <p:nvPr/>
        </p:nvSpPr>
        <p:spPr>
          <a:xfrm>
            <a:off x="594919" y="196290"/>
            <a:ext cx="10755386"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rPr>
              <a:t>Top tips for creating a positive self-assessment process</a:t>
            </a:r>
            <a:endParaRPr lang="en-AU" sz="3200" b="1" dirty="0">
              <a:latin typeface="Calibri" panose="020F0502020204030204" pitchFamily="34" charset="0"/>
              <a:ea typeface="Calibri" panose="020F0502020204030204" pitchFamily="34" charset="0"/>
            </a:endParaRPr>
          </a:p>
        </p:txBody>
      </p:sp>
      <p:cxnSp>
        <p:nvCxnSpPr>
          <p:cNvPr id="12" name="Straight Connector 11">
            <a:extLst>
              <a:ext uri="{FF2B5EF4-FFF2-40B4-BE49-F238E27FC236}">
                <a16:creationId xmlns:a16="http://schemas.microsoft.com/office/drawing/2014/main" id="{13C03C35-EC34-4950-A5D9-978C8FAB141E}"/>
              </a:ext>
            </a:extLst>
          </p:cNvPr>
          <p:cNvCxnSpPr>
            <a:cxnSpLocks/>
          </p:cNvCxnSpPr>
          <p:nvPr/>
        </p:nvCxnSpPr>
        <p:spPr>
          <a:xfrm>
            <a:off x="675344" y="845648"/>
            <a:ext cx="9046172"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3" name="Slide Number Placeholder 4">
            <a:extLst>
              <a:ext uri="{FF2B5EF4-FFF2-40B4-BE49-F238E27FC236}">
                <a16:creationId xmlns:a16="http://schemas.microsoft.com/office/drawing/2014/main" id="{430ED57B-6B6F-4B35-8D74-6555A0F55D9C}"/>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36</a:t>
            </a:fld>
            <a:endParaRPr lang="en-AU" sz="1800" b="1" dirty="0">
              <a:solidFill>
                <a:schemeClr val="tx1"/>
              </a:solidFill>
            </a:endParaRPr>
          </a:p>
        </p:txBody>
      </p:sp>
      <p:cxnSp>
        <p:nvCxnSpPr>
          <p:cNvPr id="14" name="Straight Connector 13">
            <a:extLst>
              <a:ext uri="{FF2B5EF4-FFF2-40B4-BE49-F238E27FC236}">
                <a16:creationId xmlns:a16="http://schemas.microsoft.com/office/drawing/2014/main" id="{D0B7CE0B-2B49-454F-BCA6-6372DB41389C}"/>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844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5344" y="1486491"/>
            <a:ext cx="5264136" cy="2308324"/>
          </a:xfrm>
          <a:prstGeom prst="rect">
            <a:avLst/>
          </a:prstGeom>
          <a:noFill/>
          <a:ln w="19050" cmpd="sng">
            <a:solidFill>
              <a:srgbClr val="FF6C00"/>
            </a:solidFill>
          </a:ln>
        </p:spPr>
        <p:txBody>
          <a:bodyPr wrap="square" rtlCol="0">
            <a:spAutoFit/>
          </a:bodyPr>
          <a:lstStyle/>
          <a:p>
            <a:pPr lvl="0"/>
            <a:r>
              <a:rPr lang="en-US" dirty="0"/>
              <a:t>5. </a:t>
            </a:r>
            <a:r>
              <a:rPr lang="en-US" b="1" dirty="0"/>
              <a:t>Evidence </a:t>
            </a:r>
            <a:endParaRPr lang="en-AU" dirty="0"/>
          </a:p>
          <a:p>
            <a:pPr marL="285750" indent="-285750">
              <a:buFont typeface="Arial" panose="020B0604020202020204" pitchFamily="34" charset="0"/>
              <a:buChar char="•"/>
            </a:pPr>
            <a:r>
              <a:rPr lang="en-AU" dirty="0"/>
              <a:t>Document your self-assessment in a way that suits you and your service community. </a:t>
            </a:r>
          </a:p>
          <a:p>
            <a:pPr marL="285750" indent="-285750">
              <a:buFont typeface="Arial" panose="020B0604020202020204" pitchFamily="34" charset="0"/>
              <a:buChar char="•"/>
            </a:pPr>
            <a:r>
              <a:rPr lang="en-AU" dirty="0"/>
              <a:t>Make the information accessible and understandable. </a:t>
            </a:r>
          </a:p>
          <a:p>
            <a:pPr marL="285750" indent="-285750">
              <a:buFont typeface="Arial" panose="020B0604020202020204" pitchFamily="34" charset="0"/>
              <a:buChar char="•"/>
            </a:pPr>
            <a:r>
              <a:rPr lang="en-AU" dirty="0"/>
              <a:t>You can write, include photos of positive practice and ask children to draw what they like about their service. </a:t>
            </a:r>
          </a:p>
        </p:txBody>
      </p:sp>
      <p:sp>
        <p:nvSpPr>
          <p:cNvPr id="6" name="TextBox 5"/>
          <p:cNvSpPr txBox="1"/>
          <p:nvPr/>
        </p:nvSpPr>
        <p:spPr>
          <a:xfrm>
            <a:off x="6172130" y="1486491"/>
            <a:ext cx="5501377" cy="2308324"/>
          </a:xfrm>
          <a:prstGeom prst="rect">
            <a:avLst/>
          </a:prstGeom>
          <a:noFill/>
          <a:ln w="19050" cmpd="sng">
            <a:solidFill>
              <a:srgbClr val="FF6C00"/>
            </a:solidFill>
          </a:ln>
        </p:spPr>
        <p:txBody>
          <a:bodyPr wrap="square" rtlCol="0">
            <a:spAutoFit/>
          </a:bodyPr>
          <a:lstStyle/>
          <a:p>
            <a:pPr lvl="0"/>
            <a:r>
              <a:rPr lang="en-US" dirty="0"/>
              <a:t>6. </a:t>
            </a:r>
            <a:r>
              <a:rPr lang="en-US" b="1" dirty="0"/>
              <a:t>Be honest and open</a:t>
            </a:r>
            <a:endParaRPr lang="en-AU" dirty="0"/>
          </a:p>
          <a:p>
            <a:pPr marL="285750" indent="-285750">
              <a:buFont typeface="Arial" panose="020B0604020202020204" pitchFamily="34" charset="0"/>
              <a:buChar char="•"/>
            </a:pPr>
            <a:r>
              <a:rPr lang="en-US" dirty="0"/>
              <a:t>The most effective self-assessment is a true reflection of your service practices and environments.</a:t>
            </a:r>
          </a:p>
          <a:p>
            <a:pPr marL="285750" indent="-285750">
              <a:buFont typeface="Arial" panose="020B0604020202020204" pitchFamily="34" charset="0"/>
              <a:buChar char="•"/>
            </a:pPr>
            <a:r>
              <a:rPr lang="en-US" dirty="0"/>
              <a:t>Reflect honestly and openly on your practice and use this reflection as the launch pad for improvement. </a:t>
            </a:r>
          </a:p>
          <a:p>
            <a:pPr marL="285750" indent="-285750">
              <a:buFont typeface="Arial" panose="020B0604020202020204" pitchFamily="34" charset="0"/>
              <a:buChar char="•"/>
            </a:pPr>
            <a:r>
              <a:rPr lang="en-US" dirty="0"/>
              <a:t>It’s ok to include what you're not doing well, recognising that means you can plan for improvement. </a:t>
            </a:r>
          </a:p>
        </p:txBody>
      </p:sp>
      <p:sp>
        <p:nvSpPr>
          <p:cNvPr id="7" name="TextBox 6"/>
          <p:cNvSpPr txBox="1"/>
          <p:nvPr/>
        </p:nvSpPr>
        <p:spPr>
          <a:xfrm>
            <a:off x="675344" y="4047254"/>
            <a:ext cx="11034252" cy="1754326"/>
          </a:xfrm>
          <a:prstGeom prst="rect">
            <a:avLst/>
          </a:prstGeom>
          <a:noFill/>
          <a:ln w="19050" cmpd="sng">
            <a:solidFill>
              <a:srgbClr val="FF6C00"/>
            </a:solidFill>
          </a:ln>
        </p:spPr>
        <p:txBody>
          <a:bodyPr wrap="square" rtlCol="0">
            <a:spAutoFit/>
          </a:bodyPr>
          <a:lstStyle/>
          <a:p>
            <a:pPr lvl="0"/>
            <a:r>
              <a:rPr lang="en-US" dirty="0"/>
              <a:t>7. </a:t>
            </a:r>
            <a:r>
              <a:rPr lang="en-US" b="1" dirty="0"/>
              <a:t>Celebrate progress and achievements </a:t>
            </a:r>
            <a:endParaRPr lang="en-AU" dirty="0"/>
          </a:p>
          <a:p>
            <a:pPr marL="285750" indent="-285750">
              <a:buFont typeface="Arial" panose="020B0604020202020204" pitchFamily="34" charset="0"/>
              <a:buChar char="•"/>
            </a:pPr>
            <a:r>
              <a:rPr lang="en-AU" dirty="0"/>
              <a:t>Take the time to celebrate your accomplishments and progress with your families, children and service community.</a:t>
            </a:r>
          </a:p>
          <a:p>
            <a:pPr marL="285750" indent="-285750">
              <a:buFont typeface="Arial" panose="020B0604020202020204" pitchFamily="34" charset="0"/>
              <a:buChar char="•"/>
            </a:pPr>
            <a:r>
              <a:rPr lang="en-AU" dirty="0"/>
              <a:t>Tell families and the community about the great practices at your service and how they are improving outcomes for the children. </a:t>
            </a:r>
          </a:p>
          <a:p>
            <a:pPr marL="285750" indent="-285750">
              <a:buFont typeface="Arial" panose="020B0604020202020204" pitchFamily="34" charset="0"/>
              <a:buChar char="•"/>
            </a:pPr>
            <a:r>
              <a:rPr lang="en-AU" dirty="0"/>
              <a:t>Document these in your self-assessment. </a:t>
            </a:r>
          </a:p>
        </p:txBody>
      </p:sp>
      <p:sp>
        <p:nvSpPr>
          <p:cNvPr id="10" name="TextBox 9">
            <a:extLst>
              <a:ext uri="{FF2B5EF4-FFF2-40B4-BE49-F238E27FC236}">
                <a16:creationId xmlns:a16="http://schemas.microsoft.com/office/drawing/2014/main" id="{264C9B6C-75AE-45A8-9112-3704484E63C7}"/>
              </a:ext>
            </a:extLst>
          </p:cNvPr>
          <p:cNvSpPr txBox="1"/>
          <p:nvPr/>
        </p:nvSpPr>
        <p:spPr>
          <a:xfrm>
            <a:off x="594919" y="196290"/>
            <a:ext cx="10755386"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rPr>
              <a:t>Top tips for creating a positive self-assessment process</a:t>
            </a:r>
            <a:endParaRPr lang="en-AU" sz="3200" b="1" dirty="0">
              <a:latin typeface="Calibri" panose="020F0502020204030204" pitchFamily="34" charset="0"/>
              <a:ea typeface="Calibri" panose="020F0502020204030204" pitchFamily="34" charset="0"/>
            </a:endParaRPr>
          </a:p>
        </p:txBody>
      </p:sp>
      <p:cxnSp>
        <p:nvCxnSpPr>
          <p:cNvPr id="11" name="Straight Connector 10">
            <a:extLst>
              <a:ext uri="{FF2B5EF4-FFF2-40B4-BE49-F238E27FC236}">
                <a16:creationId xmlns:a16="http://schemas.microsoft.com/office/drawing/2014/main" id="{87A388EE-3DD3-490B-A23F-883EAD5764B9}"/>
              </a:ext>
            </a:extLst>
          </p:cNvPr>
          <p:cNvCxnSpPr>
            <a:cxnSpLocks/>
          </p:cNvCxnSpPr>
          <p:nvPr/>
        </p:nvCxnSpPr>
        <p:spPr>
          <a:xfrm>
            <a:off x="675344" y="845648"/>
            <a:ext cx="9046172"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3" name="Slide Number Placeholder 4">
            <a:extLst>
              <a:ext uri="{FF2B5EF4-FFF2-40B4-BE49-F238E27FC236}">
                <a16:creationId xmlns:a16="http://schemas.microsoft.com/office/drawing/2014/main" id="{D421FECC-1F1B-4DD5-8C5F-A8A6E524E2E6}"/>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37</a:t>
            </a:fld>
            <a:endParaRPr lang="en-AU" sz="1800" b="1" dirty="0">
              <a:solidFill>
                <a:schemeClr val="tx1"/>
              </a:solidFill>
            </a:endParaRPr>
          </a:p>
        </p:txBody>
      </p:sp>
      <p:cxnSp>
        <p:nvCxnSpPr>
          <p:cNvPr id="14" name="Straight Connector 13">
            <a:extLst>
              <a:ext uri="{FF2B5EF4-FFF2-40B4-BE49-F238E27FC236}">
                <a16:creationId xmlns:a16="http://schemas.microsoft.com/office/drawing/2014/main" id="{EE99BDBF-CFCE-417F-9A43-39CEEC42A484}"/>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705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3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3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8933FE47-A31D-4B83-8A2D-D711555E8321}"/>
              </a:ext>
            </a:extLst>
          </p:cNvPr>
          <p:cNvSpPr txBox="1"/>
          <p:nvPr/>
        </p:nvSpPr>
        <p:spPr>
          <a:xfrm>
            <a:off x="594920" y="196290"/>
            <a:ext cx="1785399"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Activity 3</a:t>
            </a:r>
          </a:p>
        </p:txBody>
      </p:sp>
      <p:cxnSp>
        <p:nvCxnSpPr>
          <p:cNvPr id="13" name="Straight Connector 12">
            <a:extLst>
              <a:ext uri="{FF2B5EF4-FFF2-40B4-BE49-F238E27FC236}">
                <a16:creationId xmlns:a16="http://schemas.microsoft.com/office/drawing/2014/main" id="{2CEAB816-A71C-45A9-886B-AD73B08680CA}"/>
              </a:ext>
            </a:extLst>
          </p:cNvPr>
          <p:cNvCxnSpPr>
            <a:cxnSpLocks/>
          </p:cNvCxnSpPr>
          <p:nvPr/>
        </p:nvCxnSpPr>
        <p:spPr>
          <a:xfrm>
            <a:off x="675344" y="845647"/>
            <a:ext cx="16002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DE3BC8F-7CE2-45C7-AC04-3505C3B39CF5}"/>
              </a:ext>
            </a:extLst>
          </p:cNvPr>
          <p:cNvSpPr txBox="1"/>
          <p:nvPr/>
        </p:nvSpPr>
        <p:spPr>
          <a:xfrm>
            <a:off x="2638424" y="262426"/>
            <a:ext cx="6854491" cy="369332"/>
          </a:xfrm>
          <a:prstGeom prst="rect">
            <a:avLst/>
          </a:prstGeom>
          <a:noFill/>
        </p:spPr>
        <p:txBody>
          <a:bodyPr wrap="square">
            <a:spAutoFit/>
          </a:bodyPr>
          <a:lstStyle/>
          <a:p>
            <a:r>
              <a:rPr lang="en-US" sz="1800" b="1" dirty="0">
                <a:latin typeface="Calibri" panose="020F0502020204030204" pitchFamily="34" charset="0"/>
                <a:ea typeface="Calibri" panose="020F0502020204030204" pitchFamily="34" charset="0"/>
              </a:rPr>
              <a:t>Brainstorming self-assessment strategies</a:t>
            </a:r>
            <a:endParaRPr lang="en-AU" b="1" dirty="0"/>
          </a:p>
        </p:txBody>
      </p:sp>
      <p:pic>
        <p:nvPicPr>
          <p:cNvPr id="15" name="Picture 14" descr="\\acecqa.central\users\SBurt\Downloads\group.png">
            <a:extLst>
              <a:ext uri="{FF2B5EF4-FFF2-40B4-BE49-F238E27FC236}">
                <a16:creationId xmlns:a16="http://schemas.microsoft.com/office/drawing/2014/main" id="{0D888BA7-E2AC-4278-A9BF-FBD972E4402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62869" y="230116"/>
            <a:ext cx="710006" cy="710006"/>
          </a:xfrm>
          <a:prstGeom prst="rect">
            <a:avLst/>
          </a:prstGeom>
          <a:noFill/>
          <a:ln>
            <a:noFill/>
          </a:ln>
        </p:spPr>
      </p:pic>
      <p:sp>
        <p:nvSpPr>
          <p:cNvPr id="16" name="Text Box 203">
            <a:extLst>
              <a:ext uri="{FF2B5EF4-FFF2-40B4-BE49-F238E27FC236}">
                <a16:creationId xmlns:a16="http://schemas.microsoft.com/office/drawing/2014/main" id="{65B3E9D3-E9A0-4D54-9889-F3825C9C870A}"/>
              </a:ext>
            </a:extLst>
          </p:cNvPr>
          <p:cNvSpPr txBox="1"/>
          <p:nvPr/>
        </p:nvSpPr>
        <p:spPr>
          <a:xfrm>
            <a:off x="594920" y="1144402"/>
            <a:ext cx="11000716" cy="1184940"/>
          </a:xfrm>
          <a:prstGeom prst="rect">
            <a:avLst/>
          </a:prstGeom>
          <a:noFill/>
        </p:spPr>
        <p:txBody>
          <a:bodyPr wrap="square" rtlCol="0">
            <a:spAutoFit/>
          </a:bodyPr>
          <a:lstStyle>
            <a:defPPr>
              <a:defRPr lang="en-US"/>
            </a:defPPr>
            <a:lvl1pPr indent="-342900">
              <a:spcAft>
                <a:spcPts val="600"/>
              </a:spcAft>
              <a:buAutoNum type="arabicPeriod"/>
              <a:defRPr sz="1400">
                <a:ea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indent="0">
              <a:buNone/>
            </a:pPr>
            <a:r>
              <a:rPr lang="en-AU" sz="1400" dirty="0">
                <a:solidFill>
                  <a:schemeClr val="tx1"/>
                </a:solidFill>
              </a:rPr>
              <a:t>At your team meeting brainstorm how you can:</a:t>
            </a:r>
          </a:p>
          <a:p>
            <a:pPr marL="457200" indent="-457200">
              <a:buFont typeface="+mj-lt"/>
              <a:buAutoNum type="arabicPeriod"/>
            </a:pPr>
            <a:r>
              <a:rPr lang="en-AU" sz="1400" dirty="0">
                <a:solidFill>
                  <a:schemeClr val="tx1"/>
                </a:solidFill>
              </a:rPr>
              <a:t>Invite others to join in the self-assessment process.</a:t>
            </a:r>
          </a:p>
          <a:p>
            <a:pPr marL="457200" indent="-457200">
              <a:buFont typeface="+mj-lt"/>
              <a:buAutoNum type="arabicPeriod"/>
            </a:pPr>
            <a:r>
              <a:rPr lang="en-AU" sz="1400" dirty="0">
                <a:solidFill>
                  <a:schemeClr val="tx1"/>
                </a:solidFill>
              </a:rPr>
              <a:t>Share your success and positive practices with families and the service community.</a:t>
            </a:r>
          </a:p>
          <a:p>
            <a:pPr marL="457200" indent="-457200">
              <a:buFont typeface="+mj-lt"/>
              <a:buAutoNum type="arabicPeriod"/>
            </a:pPr>
            <a:r>
              <a:rPr lang="en-AU" sz="1400" dirty="0">
                <a:solidFill>
                  <a:schemeClr val="tx1"/>
                </a:solidFill>
              </a:rPr>
              <a:t>Keep the self-assessment process alive at your service. </a:t>
            </a:r>
          </a:p>
        </p:txBody>
      </p:sp>
      <p:sp>
        <p:nvSpPr>
          <p:cNvPr id="17" name="Rectangle 16">
            <a:extLst>
              <a:ext uri="{FF2B5EF4-FFF2-40B4-BE49-F238E27FC236}">
                <a16:creationId xmlns:a16="http://schemas.microsoft.com/office/drawing/2014/main" id="{DBD6AB58-527E-4374-8AFB-BD7F69665A95}"/>
              </a:ext>
            </a:extLst>
          </p:cNvPr>
          <p:cNvSpPr/>
          <p:nvPr/>
        </p:nvSpPr>
        <p:spPr>
          <a:xfrm>
            <a:off x="628650" y="2533622"/>
            <a:ext cx="10944225" cy="3543312"/>
          </a:xfrm>
          <a:prstGeom prst="rect">
            <a:avLst/>
          </a:prstGeom>
          <a:noFill/>
          <a:ln w="3175" cmpd="sng">
            <a:solidFill>
              <a:srgbClr val="00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8" name="Slide Number Placeholder 4">
            <a:extLst>
              <a:ext uri="{FF2B5EF4-FFF2-40B4-BE49-F238E27FC236}">
                <a16:creationId xmlns:a16="http://schemas.microsoft.com/office/drawing/2014/main" id="{1851F76D-7145-463E-B65C-6DC53ED90FD7}"/>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38</a:t>
            </a:fld>
            <a:endParaRPr lang="en-AU" sz="1800" b="1" dirty="0">
              <a:solidFill>
                <a:schemeClr val="tx1"/>
              </a:solidFill>
            </a:endParaRPr>
          </a:p>
        </p:txBody>
      </p:sp>
      <p:cxnSp>
        <p:nvCxnSpPr>
          <p:cNvPr id="19" name="Straight Connector 18">
            <a:extLst>
              <a:ext uri="{FF2B5EF4-FFF2-40B4-BE49-F238E27FC236}">
                <a16:creationId xmlns:a16="http://schemas.microsoft.com/office/drawing/2014/main" id="{BCC2AB39-0537-412A-9EF2-541377ABDE23}"/>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807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5973902" y="3934464"/>
            <a:ext cx="410131" cy="718672"/>
          </a:xfrm>
          <a:prstGeom prst="line">
            <a:avLst/>
          </a:prstGeom>
          <a:ln w="19050">
            <a:no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B596738C-9B0B-43CB-B066-BEB3D4B1FF9F}"/>
              </a:ext>
            </a:extLst>
          </p:cNvPr>
          <p:cNvSpPr txBox="1"/>
          <p:nvPr/>
        </p:nvSpPr>
        <p:spPr>
          <a:xfrm>
            <a:off x="594920" y="196290"/>
            <a:ext cx="1785399"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Activity 4</a:t>
            </a:r>
          </a:p>
        </p:txBody>
      </p:sp>
      <p:cxnSp>
        <p:nvCxnSpPr>
          <p:cNvPr id="12" name="Straight Connector 11">
            <a:extLst>
              <a:ext uri="{FF2B5EF4-FFF2-40B4-BE49-F238E27FC236}">
                <a16:creationId xmlns:a16="http://schemas.microsoft.com/office/drawing/2014/main" id="{B10CFD11-F5BE-4B40-8BF9-03A9549674E4}"/>
              </a:ext>
            </a:extLst>
          </p:cNvPr>
          <p:cNvCxnSpPr>
            <a:cxnSpLocks/>
          </p:cNvCxnSpPr>
          <p:nvPr/>
        </p:nvCxnSpPr>
        <p:spPr>
          <a:xfrm>
            <a:off x="675344" y="845647"/>
            <a:ext cx="16002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E885390-5455-4133-B5C9-ADA862325B40}"/>
              </a:ext>
            </a:extLst>
          </p:cNvPr>
          <p:cNvSpPr txBox="1"/>
          <p:nvPr/>
        </p:nvSpPr>
        <p:spPr>
          <a:xfrm>
            <a:off x="2638424" y="262426"/>
            <a:ext cx="6854491" cy="369332"/>
          </a:xfrm>
          <a:prstGeom prst="rect">
            <a:avLst/>
          </a:prstGeom>
          <a:noFill/>
        </p:spPr>
        <p:txBody>
          <a:bodyPr wrap="square">
            <a:spAutoFit/>
          </a:bodyPr>
          <a:lstStyle/>
          <a:p>
            <a:r>
              <a:rPr lang="en-US" sz="1800" b="1" dirty="0">
                <a:latin typeface="Calibri" panose="020F0502020204030204" pitchFamily="34" charset="0"/>
                <a:ea typeface="Calibri" panose="020F0502020204030204" pitchFamily="34" charset="0"/>
                <a:cs typeface="+mn-cs"/>
              </a:rPr>
              <a:t>Quality Improvement Planning</a:t>
            </a:r>
            <a:endParaRPr lang="en-AU" b="1" dirty="0"/>
          </a:p>
        </p:txBody>
      </p:sp>
      <p:pic>
        <p:nvPicPr>
          <p:cNvPr id="14" name="Picture 13" descr="\\acecqa.central\users\SBurt\Downloads\group.png">
            <a:extLst>
              <a:ext uri="{FF2B5EF4-FFF2-40B4-BE49-F238E27FC236}">
                <a16:creationId xmlns:a16="http://schemas.microsoft.com/office/drawing/2014/main" id="{25CAB4EC-9773-4A1D-BC2A-037D1D258FD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62869" y="230116"/>
            <a:ext cx="710006" cy="710006"/>
          </a:xfrm>
          <a:prstGeom prst="rect">
            <a:avLst/>
          </a:prstGeom>
          <a:noFill/>
          <a:ln>
            <a:noFill/>
          </a:ln>
        </p:spPr>
      </p:pic>
      <p:sp>
        <p:nvSpPr>
          <p:cNvPr id="15" name="Text Box 203">
            <a:extLst>
              <a:ext uri="{FF2B5EF4-FFF2-40B4-BE49-F238E27FC236}">
                <a16:creationId xmlns:a16="http://schemas.microsoft.com/office/drawing/2014/main" id="{C6FABDF1-8C0B-42A5-A4D4-650376DC3FEA}"/>
              </a:ext>
            </a:extLst>
          </p:cNvPr>
          <p:cNvSpPr txBox="1"/>
          <p:nvPr/>
        </p:nvSpPr>
        <p:spPr>
          <a:xfrm>
            <a:off x="594920" y="1144402"/>
            <a:ext cx="11000716" cy="600164"/>
          </a:xfrm>
          <a:prstGeom prst="rect">
            <a:avLst/>
          </a:prstGeom>
          <a:noFill/>
        </p:spPr>
        <p:txBody>
          <a:bodyPr wrap="square" rtlCol="0">
            <a:spAutoFit/>
          </a:bodyPr>
          <a:lstStyle>
            <a:defPPr>
              <a:defRPr lang="en-US"/>
            </a:defPPr>
            <a:lvl1pPr indent="-342900">
              <a:spcAft>
                <a:spcPts val="600"/>
              </a:spcAft>
              <a:buAutoNum type="arabicPeriod"/>
              <a:defRPr sz="1400">
                <a:ea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indent="0">
              <a:buNone/>
            </a:pPr>
            <a:r>
              <a:rPr lang="en-AU" sz="1400" dirty="0"/>
              <a:t>Choose a Quality Area and </a:t>
            </a:r>
            <a:r>
              <a:rPr lang="en-AU" sz="1400" b="1" dirty="0"/>
              <a:t>identify</a:t>
            </a:r>
            <a:r>
              <a:rPr lang="en-AU" sz="1400" dirty="0"/>
              <a:t> a practice that needs improvement.</a:t>
            </a:r>
          </a:p>
          <a:p>
            <a:pPr indent="0">
              <a:buNone/>
            </a:pPr>
            <a:r>
              <a:rPr lang="en-AU" dirty="0"/>
              <a:t>* Choose a standard or element. You can then transfer this activity straight into your QIP. </a:t>
            </a:r>
          </a:p>
        </p:txBody>
      </p:sp>
      <p:graphicFrame>
        <p:nvGraphicFramePr>
          <p:cNvPr id="17" name="Table 16">
            <a:extLst>
              <a:ext uri="{FF2B5EF4-FFF2-40B4-BE49-F238E27FC236}">
                <a16:creationId xmlns:a16="http://schemas.microsoft.com/office/drawing/2014/main" id="{2202D584-7422-444C-B729-4B2B62D220ED}"/>
              </a:ext>
            </a:extLst>
          </p:cNvPr>
          <p:cNvGraphicFramePr>
            <a:graphicFrameLocks noGrp="1"/>
          </p:cNvGraphicFramePr>
          <p:nvPr>
            <p:extLst>
              <p:ext uri="{D42A27DB-BD31-4B8C-83A1-F6EECF244321}">
                <p14:modId xmlns:p14="http://schemas.microsoft.com/office/powerpoint/2010/main" val="1541897142"/>
              </p:ext>
            </p:extLst>
          </p:nvPr>
        </p:nvGraphicFramePr>
        <p:xfrm>
          <a:off x="675343" y="2067655"/>
          <a:ext cx="11027302" cy="3476984"/>
        </p:xfrm>
        <a:graphic>
          <a:graphicData uri="http://schemas.openxmlformats.org/drawingml/2006/table">
            <a:tbl>
              <a:tblPr firstRow="1" bandRow="1">
                <a:tableStyleId>{8799B23B-EC83-4686-B30A-512413B5E67A}</a:tableStyleId>
              </a:tblPr>
              <a:tblGrid>
                <a:gridCol w="1389476">
                  <a:extLst>
                    <a:ext uri="{9D8B030D-6E8A-4147-A177-3AD203B41FA5}">
                      <a16:colId xmlns:a16="http://schemas.microsoft.com/office/drawing/2014/main" val="20000"/>
                    </a:ext>
                  </a:extLst>
                </a:gridCol>
                <a:gridCol w="1389476">
                  <a:extLst>
                    <a:ext uri="{9D8B030D-6E8A-4147-A177-3AD203B41FA5}">
                      <a16:colId xmlns:a16="http://schemas.microsoft.com/office/drawing/2014/main" val="20001"/>
                    </a:ext>
                  </a:extLst>
                </a:gridCol>
                <a:gridCol w="1389476">
                  <a:extLst>
                    <a:ext uri="{9D8B030D-6E8A-4147-A177-3AD203B41FA5}">
                      <a16:colId xmlns:a16="http://schemas.microsoft.com/office/drawing/2014/main" val="20002"/>
                    </a:ext>
                  </a:extLst>
                </a:gridCol>
                <a:gridCol w="1389476">
                  <a:extLst>
                    <a:ext uri="{9D8B030D-6E8A-4147-A177-3AD203B41FA5}">
                      <a16:colId xmlns:a16="http://schemas.microsoft.com/office/drawing/2014/main" val="20003"/>
                    </a:ext>
                  </a:extLst>
                </a:gridCol>
                <a:gridCol w="1389476">
                  <a:extLst>
                    <a:ext uri="{9D8B030D-6E8A-4147-A177-3AD203B41FA5}">
                      <a16:colId xmlns:a16="http://schemas.microsoft.com/office/drawing/2014/main" val="20004"/>
                    </a:ext>
                  </a:extLst>
                </a:gridCol>
                <a:gridCol w="1389476">
                  <a:extLst>
                    <a:ext uri="{9D8B030D-6E8A-4147-A177-3AD203B41FA5}">
                      <a16:colId xmlns:a16="http://schemas.microsoft.com/office/drawing/2014/main" val="20005"/>
                    </a:ext>
                  </a:extLst>
                </a:gridCol>
                <a:gridCol w="1389476">
                  <a:extLst>
                    <a:ext uri="{9D8B030D-6E8A-4147-A177-3AD203B41FA5}">
                      <a16:colId xmlns:a16="http://schemas.microsoft.com/office/drawing/2014/main" val="20006"/>
                    </a:ext>
                  </a:extLst>
                </a:gridCol>
                <a:gridCol w="1300970">
                  <a:extLst>
                    <a:ext uri="{9D8B030D-6E8A-4147-A177-3AD203B41FA5}">
                      <a16:colId xmlns:a16="http://schemas.microsoft.com/office/drawing/2014/main" val="20007"/>
                    </a:ext>
                  </a:extLst>
                </a:gridCol>
              </a:tblGrid>
              <a:tr h="807382">
                <a:tc>
                  <a:txBody>
                    <a:bodyPr/>
                    <a:lstStyle/>
                    <a:p>
                      <a:pPr algn="ctr"/>
                      <a:r>
                        <a:rPr lang="en-AU" sz="1400" dirty="0">
                          <a:solidFill>
                            <a:schemeClr val="tx1"/>
                          </a:solidFill>
                        </a:rPr>
                        <a:t>Standard or element</a:t>
                      </a:r>
                    </a:p>
                  </a:txBody>
                  <a:tcPr/>
                </a:tc>
                <a:tc>
                  <a:txBody>
                    <a:bodyPr/>
                    <a:lstStyle/>
                    <a:p>
                      <a:pPr algn="ctr"/>
                      <a:r>
                        <a:rPr lang="en-AU" sz="1400" dirty="0">
                          <a:solidFill>
                            <a:schemeClr val="tx1"/>
                          </a:solidFill>
                        </a:rPr>
                        <a:t>Issues identified during self-assessment</a:t>
                      </a:r>
                    </a:p>
                  </a:txBody>
                  <a:tcPr/>
                </a:tc>
                <a:tc>
                  <a:txBody>
                    <a:bodyPr/>
                    <a:lstStyle/>
                    <a:p>
                      <a:pPr algn="ctr"/>
                      <a:r>
                        <a:rPr lang="en-AU" sz="1400" dirty="0">
                          <a:solidFill>
                            <a:schemeClr val="tx1"/>
                          </a:solidFill>
                        </a:rPr>
                        <a:t>What outcome or goal do</a:t>
                      </a:r>
                      <a:r>
                        <a:rPr lang="en-AU" sz="1400" baseline="0" dirty="0">
                          <a:solidFill>
                            <a:schemeClr val="tx1"/>
                          </a:solidFill>
                        </a:rPr>
                        <a:t> we want?</a:t>
                      </a:r>
                      <a:endParaRPr lang="en-AU" sz="1400" dirty="0">
                        <a:solidFill>
                          <a:schemeClr val="tx1"/>
                        </a:solidFill>
                      </a:endParaRPr>
                    </a:p>
                  </a:txBody>
                  <a:tcPr/>
                </a:tc>
                <a:tc>
                  <a:txBody>
                    <a:bodyPr/>
                    <a:lstStyle/>
                    <a:p>
                      <a:pPr algn="ctr"/>
                      <a:r>
                        <a:rPr lang="en-AU" sz="1400" dirty="0">
                          <a:solidFill>
                            <a:schemeClr val="tx1"/>
                          </a:solidFill>
                        </a:rPr>
                        <a:t>Priority: </a:t>
                      </a:r>
                    </a:p>
                    <a:p>
                      <a:pPr algn="ctr"/>
                      <a:r>
                        <a:rPr lang="en-AU" sz="1400" dirty="0">
                          <a:solidFill>
                            <a:schemeClr val="tx1"/>
                          </a:solidFill>
                        </a:rPr>
                        <a:t>low, medium or high</a:t>
                      </a:r>
                    </a:p>
                  </a:txBody>
                  <a:tcPr/>
                </a:tc>
                <a:tc>
                  <a:txBody>
                    <a:bodyPr/>
                    <a:lstStyle/>
                    <a:p>
                      <a:pPr algn="ctr"/>
                      <a:r>
                        <a:rPr lang="en-AU" sz="1400" dirty="0">
                          <a:solidFill>
                            <a:schemeClr val="tx1"/>
                          </a:solidFill>
                        </a:rPr>
                        <a:t>How will we get this outcome? (steps to take)</a:t>
                      </a:r>
                    </a:p>
                  </a:txBody>
                  <a:tcPr/>
                </a:tc>
                <a:tc>
                  <a:txBody>
                    <a:bodyPr/>
                    <a:lstStyle/>
                    <a:p>
                      <a:pPr algn="ctr"/>
                      <a:r>
                        <a:rPr lang="en-AU" sz="1400" dirty="0">
                          <a:solidFill>
                            <a:schemeClr val="tx1"/>
                          </a:solidFill>
                        </a:rPr>
                        <a:t>Success measure</a:t>
                      </a:r>
                    </a:p>
                  </a:txBody>
                  <a:tcPr/>
                </a:tc>
                <a:tc>
                  <a:txBody>
                    <a:bodyPr/>
                    <a:lstStyle/>
                    <a:p>
                      <a:pPr algn="ctr"/>
                      <a:r>
                        <a:rPr lang="en-AU" sz="1400" dirty="0">
                          <a:solidFill>
                            <a:schemeClr val="tx1"/>
                          </a:solidFill>
                        </a:rPr>
                        <a:t>By when?</a:t>
                      </a:r>
                    </a:p>
                  </a:txBody>
                  <a:tcPr/>
                </a:tc>
                <a:tc>
                  <a:txBody>
                    <a:bodyPr/>
                    <a:lstStyle/>
                    <a:p>
                      <a:pPr algn="ctr"/>
                      <a:r>
                        <a:rPr lang="en-AU" sz="1400" dirty="0">
                          <a:solidFill>
                            <a:schemeClr val="tx1"/>
                          </a:solidFill>
                        </a:rPr>
                        <a:t>Progress notes</a:t>
                      </a:r>
                    </a:p>
                  </a:txBody>
                  <a:tcPr/>
                </a:tc>
                <a:extLst>
                  <a:ext uri="{0D108BD9-81ED-4DB2-BD59-A6C34878D82A}">
                    <a16:rowId xmlns:a16="http://schemas.microsoft.com/office/drawing/2014/main" val="10000"/>
                  </a:ext>
                </a:extLst>
              </a:tr>
              <a:tr h="1333850">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0001"/>
                  </a:ext>
                </a:extLst>
              </a:tr>
              <a:tr h="1335752">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0002"/>
                  </a:ext>
                </a:extLst>
              </a:tr>
            </a:tbl>
          </a:graphicData>
        </a:graphic>
      </p:graphicFrame>
      <p:sp>
        <p:nvSpPr>
          <p:cNvPr id="18" name="Slide Number Placeholder 4">
            <a:extLst>
              <a:ext uri="{FF2B5EF4-FFF2-40B4-BE49-F238E27FC236}">
                <a16:creationId xmlns:a16="http://schemas.microsoft.com/office/drawing/2014/main" id="{090DCD16-A088-4C3F-ABEF-3EE1073700C3}"/>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39</a:t>
            </a:fld>
            <a:endParaRPr lang="en-AU" sz="1800" b="1" dirty="0">
              <a:solidFill>
                <a:schemeClr val="tx1"/>
              </a:solidFill>
            </a:endParaRPr>
          </a:p>
        </p:txBody>
      </p:sp>
      <p:cxnSp>
        <p:nvCxnSpPr>
          <p:cNvPr id="19" name="Straight Connector 18">
            <a:extLst>
              <a:ext uri="{FF2B5EF4-FFF2-40B4-BE49-F238E27FC236}">
                <a16:creationId xmlns:a16="http://schemas.microsoft.com/office/drawing/2014/main" id="{3E26A0CE-1B01-4E80-BD6C-4FAFD4218F5E}"/>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10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85D63B-6CF7-4E3C-84A8-7A95E0E25203}"/>
              </a:ext>
            </a:extLst>
          </p:cNvPr>
          <p:cNvSpPr/>
          <p:nvPr/>
        </p:nvSpPr>
        <p:spPr>
          <a:xfrm>
            <a:off x="533400" y="2606358"/>
            <a:ext cx="10372724" cy="692049"/>
          </a:xfrm>
          <a:prstGeom prst="rect">
            <a:avLst/>
          </a:prstGeom>
        </p:spPr>
        <p:txBody>
          <a:bodyPr wrap="square">
            <a:spAutoFit/>
          </a:bodyPr>
          <a:lstStyle/>
          <a:p>
            <a:pPr marL="810260" algn="ctr">
              <a:lnSpc>
                <a:spcPct val="115000"/>
              </a:lnSpc>
              <a:spcBef>
                <a:spcPts val="2400"/>
              </a:spcBef>
              <a:spcAft>
                <a:spcPts val="0"/>
              </a:spcAft>
            </a:pPr>
            <a:r>
              <a:rPr lang="en-AU" sz="3600" b="1" kern="1400" spc="-50" dirty="0">
                <a:latin typeface="Calibri" panose="020F0502020204030204" pitchFamily="34" charset="0"/>
                <a:ea typeface="Times New Roman" panose="02020603050405020304" pitchFamily="18" charset="0"/>
                <a:cs typeface="Times New Roman" panose="02020603050405020304" pitchFamily="18" charset="0"/>
              </a:rPr>
              <a:t>Module 1 – Self-assessment</a:t>
            </a:r>
            <a:endParaRPr lang="en-AU" sz="3600" b="1" kern="1400" spc="-5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6E628AC9-086C-4203-ADB8-ABDE53F256E0}"/>
              </a:ext>
            </a:extLst>
          </p:cNvPr>
          <p:cNvCxnSpPr>
            <a:cxnSpLocks/>
          </p:cNvCxnSpPr>
          <p:nvPr/>
        </p:nvCxnSpPr>
        <p:spPr>
          <a:xfrm>
            <a:off x="3533775" y="3429000"/>
            <a:ext cx="5191125"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4" name="Slide Number Placeholder 4">
            <a:extLst>
              <a:ext uri="{FF2B5EF4-FFF2-40B4-BE49-F238E27FC236}">
                <a16:creationId xmlns:a16="http://schemas.microsoft.com/office/drawing/2014/main" id="{82207F96-90F8-46FC-A3C0-A2E77140E4A8}"/>
              </a:ext>
            </a:extLst>
          </p:cNvPr>
          <p:cNvSpPr>
            <a:spLocks noGrp="1"/>
          </p:cNvSpPr>
          <p:nvPr>
            <p:ph type="sldNum" sz="quarter" idx="12"/>
          </p:nvPr>
        </p:nvSpPr>
        <p:spPr>
          <a:xfrm>
            <a:off x="11607653" y="6388098"/>
            <a:ext cx="204831" cy="365125"/>
          </a:xfrm>
        </p:spPr>
        <p:txBody>
          <a:bodyPr/>
          <a:lstStyle/>
          <a:p>
            <a:fld id="{1AED260F-CC73-44A5-9EB3-983336C2F078}" type="slidenum">
              <a:rPr lang="en-AU" sz="1800" b="1" smtClean="0">
                <a:solidFill>
                  <a:schemeClr val="tx1"/>
                </a:solidFill>
              </a:rPr>
              <a:pPr/>
              <a:t>4</a:t>
            </a:fld>
            <a:endParaRPr lang="en-AU" sz="1800" b="1" dirty="0">
              <a:solidFill>
                <a:schemeClr val="tx1"/>
              </a:solidFill>
            </a:endParaRPr>
          </a:p>
        </p:txBody>
      </p:sp>
      <p:cxnSp>
        <p:nvCxnSpPr>
          <p:cNvPr id="15" name="Straight Connector 14">
            <a:extLst>
              <a:ext uri="{FF2B5EF4-FFF2-40B4-BE49-F238E27FC236}">
                <a16:creationId xmlns:a16="http://schemas.microsoft.com/office/drawing/2014/main" id="{8CA179D3-E92B-4064-85D9-9724B38890E5}"/>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57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5344" y="1200976"/>
            <a:ext cx="10674961" cy="3046988"/>
          </a:xfrm>
          <a:prstGeom prst="rect">
            <a:avLst/>
          </a:prstGeom>
          <a:noFill/>
          <a:ln w="19050" cmpd="sng">
            <a:solidFill>
              <a:srgbClr val="FF6C00"/>
            </a:solidFill>
          </a:ln>
        </p:spPr>
        <p:txBody>
          <a:bodyPr wrap="square" rtlCol="0">
            <a:spAutoFit/>
          </a:bodyPr>
          <a:lstStyle/>
          <a:p>
            <a:r>
              <a:rPr lang="en-AU" sz="1600" dirty="0"/>
              <a:t>1. </a:t>
            </a:r>
            <a:r>
              <a:rPr lang="en-US" sz="1600" b="1" dirty="0"/>
              <a:t>Keep the QIP ‘active’</a:t>
            </a:r>
          </a:p>
          <a:p>
            <a:r>
              <a:rPr lang="en-US" sz="1600" dirty="0"/>
              <a:t>Your service’s QIP is a dynamic and evolving document and continuous engagement with your service’s community will keep it active. Make your QIP visible, accessible and invite people to engage with it. You could try:</a:t>
            </a:r>
          </a:p>
          <a:p>
            <a:pPr marL="342900" indent="-161925">
              <a:buFont typeface="Arial" panose="020B0604020202020204" pitchFamily="34" charset="0"/>
              <a:buChar char="•"/>
            </a:pPr>
            <a:r>
              <a:rPr lang="en-US" sz="1600" dirty="0"/>
              <a:t>putting it on a notice board in the foyer</a:t>
            </a:r>
          </a:p>
          <a:p>
            <a:pPr marL="342900" indent="-161925">
              <a:buFont typeface="Arial" panose="020B0604020202020204" pitchFamily="34" charset="0"/>
              <a:buChar char="•"/>
            </a:pPr>
            <a:r>
              <a:rPr lang="en-US" sz="1600" dirty="0"/>
              <a:t>putting parts of it in your newsletter </a:t>
            </a:r>
          </a:p>
          <a:p>
            <a:pPr marL="342900" indent="-161925">
              <a:buFont typeface="Arial" panose="020B0604020202020204" pitchFamily="34" charset="0"/>
              <a:buChar char="•"/>
            </a:pPr>
            <a:r>
              <a:rPr lang="en-US" sz="1600" dirty="0"/>
              <a:t>provide post-it notes for people to provide input and feedback</a:t>
            </a:r>
          </a:p>
          <a:p>
            <a:pPr marL="342900" indent="-161925">
              <a:buFont typeface="Arial" panose="020B0604020202020204" pitchFamily="34" charset="0"/>
              <a:buChar char="•"/>
            </a:pPr>
            <a:r>
              <a:rPr lang="en-US" sz="1600" dirty="0"/>
              <a:t>ask for input and then use the feedback you receive.</a:t>
            </a:r>
          </a:p>
          <a:p>
            <a:endParaRPr lang="en-US" sz="1600" dirty="0"/>
          </a:p>
          <a:p>
            <a:r>
              <a:rPr lang="en-US" sz="1600" dirty="0"/>
              <a:t>Documentation provides evidence of your planning and could be paper-based, electronic or pictorial. If you have a post-it note wall of comments –a photo is an easy way to capture this information. </a:t>
            </a:r>
          </a:p>
          <a:p>
            <a:endParaRPr lang="en-US" sz="1600" dirty="0"/>
          </a:p>
          <a:p>
            <a:r>
              <a:rPr lang="en-US" sz="1600" dirty="0"/>
              <a:t>Embedding </a:t>
            </a:r>
            <a:r>
              <a:rPr lang="en-US" sz="1600" i="1" dirty="0"/>
              <a:t>quality improvement </a:t>
            </a:r>
            <a:r>
              <a:rPr lang="en-US" sz="1600" dirty="0"/>
              <a:t>in staff, family or community meetings as an agenda item will also keep it front of mind.</a:t>
            </a:r>
          </a:p>
        </p:txBody>
      </p:sp>
      <p:sp>
        <p:nvSpPr>
          <p:cNvPr id="8" name="TextBox 7"/>
          <p:cNvSpPr txBox="1"/>
          <p:nvPr/>
        </p:nvSpPr>
        <p:spPr>
          <a:xfrm>
            <a:off x="675344" y="4458802"/>
            <a:ext cx="10674961" cy="1323439"/>
          </a:xfrm>
          <a:prstGeom prst="rect">
            <a:avLst/>
          </a:prstGeom>
          <a:noFill/>
          <a:ln w="19050" cmpd="sng">
            <a:solidFill>
              <a:srgbClr val="FF6C00"/>
            </a:solidFill>
          </a:ln>
        </p:spPr>
        <p:txBody>
          <a:bodyPr wrap="square" rtlCol="0">
            <a:spAutoFit/>
          </a:bodyPr>
          <a:lstStyle/>
          <a:p>
            <a:pPr lvl="0"/>
            <a:r>
              <a:rPr lang="en-US" sz="1600" dirty="0"/>
              <a:t>2. </a:t>
            </a:r>
            <a:r>
              <a:rPr lang="en-US" sz="1600" b="1" dirty="0"/>
              <a:t>Prioritise your work </a:t>
            </a:r>
          </a:p>
          <a:p>
            <a:pPr marL="342900" lvl="0" indent="-161925">
              <a:buFont typeface="Arial" panose="020B0604020202020204" pitchFamily="34" charset="0"/>
              <a:buChar char="•"/>
            </a:pPr>
            <a:r>
              <a:rPr lang="en-US" sz="1600" dirty="0"/>
              <a:t>Try not to achieve everything at once. Break up the National Quality Standard into quality areas or standards and share the work on them, piece by piece. </a:t>
            </a:r>
          </a:p>
          <a:p>
            <a:pPr marL="342900" lvl="0" indent="-161925">
              <a:buFont typeface="Arial" panose="020B0604020202020204" pitchFamily="34" charset="0"/>
              <a:buChar char="•"/>
            </a:pPr>
            <a:r>
              <a:rPr lang="en-US" sz="1600" dirty="0"/>
              <a:t>If you identify a number of improvements, choose which ones should be a priority and which ones can be improved over time. What are the high versus low, or even medium priorities? </a:t>
            </a:r>
          </a:p>
        </p:txBody>
      </p:sp>
      <p:sp>
        <p:nvSpPr>
          <p:cNvPr id="9" name="TextBox 8">
            <a:extLst>
              <a:ext uri="{FF2B5EF4-FFF2-40B4-BE49-F238E27FC236}">
                <a16:creationId xmlns:a16="http://schemas.microsoft.com/office/drawing/2014/main" id="{DDD25D46-0FE7-4EE5-BF25-47C3773F7EFF}"/>
              </a:ext>
            </a:extLst>
          </p:cNvPr>
          <p:cNvSpPr txBox="1"/>
          <p:nvPr/>
        </p:nvSpPr>
        <p:spPr>
          <a:xfrm>
            <a:off x="594919" y="196290"/>
            <a:ext cx="10755386"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rPr>
              <a:t>Top tips for maintaining your QIP</a:t>
            </a:r>
            <a:endParaRPr lang="en-AU" sz="3200" b="1" dirty="0">
              <a:latin typeface="Calibri" panose="020F0502020204030204" pitchFamily="34" charset="0"/>
              <a:ea typeface="Calibri" panose="020F0502020204030204" pitchFamily="34" charset="0"/>
            </a:endParaRPr>
          </a:p>
        </p:txBody>
      </p:sp>
      <p:cxnSp>
        <p:nvCxnSpPr>
          <p:cNvPr id="10" name="Straight Connector 9">
            <a:extLst>
              <a:ext uri="{FF2B5EF4-FFF2-40B4-BE49-F238E27FC236}">
                <a16:creationId xmlns:a16="http://schemas.microsoft.com/office/drawing/2014/main" id="{9B20C223-37BB-4B1F-9A65-939CE03B04B3}"/>
              </a:ext>
            </a:extLst>
          </p:cNvPr>
          <p:cNvCxnSpPr>
            <a:cxnSpLocks/>
          </p:cNvCxnSpPr>
          <p:nvPr/>
        </p:nvCxnSpPr>
        <p:spPr>
          <a:xfrm>
            <a:off x="675344" y="845648"/>
            <a:ext cx="5556644"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3" name="Slide Number Placeholder 4">
            <a:extLst>
              <a:ext uri="{FF2B5EF4-FFF2-40B4-BE49-F238E27FC236}">
                <a16:creationId xmlns:a16="http://schemas.microsoft.com/office/drawing/2014/main" id="{2B014B58-9E79-42E5-ADC6-1ED75D26D9C3}"/>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40</a:t>
            </a:fld>
            <a:endParaRPr lang="en-AU" sz="1800" b="1" dirty="0">
              <a:solidFill>
                <a:schemeClr val="tx1"/>
              </a:solidFill>
            </a:endParaRPr>
          </a:p>
        </p:txBody>
      </p:sp>
      <p:cxnSp>
        <p:nvCxnSpPr>
          <p:cNvPr id="14" name="Straight Connector 13">
            <a:extLst>
              <a:ext uri="{FF2B5EF4-FFF2-40B4-BE49-F238E27FC236}">
                <a16:creationId xmlns:a16="http://schemas.microsoft.com/office/drawing/2014/main" id="{CD2876B5-AAC6-4584-879C-6E84C9DC5E3C}"/>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469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679BF5-E24C-584A-933F-6D1E29029151}"/>
              </a:ext>
            </a:extLst>
          </p:cNvPr>
          <p:cNvPicPr>
            <a:picLocks noChangeAspect="1"/>
          </p:cNvPicPr>
          <p:nvPr/>
        </p:nvPicPr>
        <p:blipFill>
          <a:blip r:embed="rId2"/>
          <a:stretch>
            <a:fillRect/>
          </a:stretch>
        </p:blipFill>
        <p:spPr>
          <a:xfrm>
            <a:off x="675344" y="1744631"/>
            <a:ext cx="9691434" cy="4611719"/>
          </a:xfrm>
          <a:prstGeom prst="rect">
            <a:avLst/>
          </a:prstGeom>
        </p:spPr>
      </p:pic>
      <p:sp>
        <p:nvSpPr>
          <p:cNvPr id="3" name="TextBox 2"/>
          <p:cNvSpPr txBox="1"/>
          <p:nvPr/>
        </p:nvSpPr>
        <p:spPr>
          <a:xfrm>
            <a:off x="675344" y="1204401"/>
            <a:ext cx="7014657" cy="400110"/>
          </a:xfrm>
          <a:prstGeom prst="rect">
            <a:avLst/>
          </a:prstGeom>
          <a:ln w="19050"/>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000" dirty="0"/>
              <a:t>3. Use the </a:t>
            </a:r>
            <a:r>
              <a:rPr lang="en-AU" sz="2000" b="1" dirty="0"/>
              <a:t>SMART </a:t>
            </a:r>
            <a:r>
              <a:rPr lang="en-AU" sz="2000" dirty="0"/>
              <a:t>approach to develop goals for your QIP</a:t>
            </a:r>
            <a:r>
              <a:rPr lang="en-AU" sz="2000" b="1" dirty="0"/>
              <a:t>. </a:t>
            </a:r>
          </a:p>
        </p:txBody>
      </p:sp>
      <p:sp>
        <p:nvSpPr>
          <p:cNvPr id="2" name="Slide Number Placeholder 1">
            <a:extLst>
              <a:ext uri="{FF2B5EF4-FFF2-40B4-BE49-F238E27FC236}">
                <a16:creationId xmlns:a16="http://schemas.microsoft.com/office/drawing/2014/main" id="{8231EE94-C291-4A5D-8E5F-ABA8F9B613B6}"/>
              </a:ext>
            </a:extLst>
          </p:cNvPr>
          <p:cNvSpPr>
            <a:spLocks noGrp="1"/>
          </p:cNvSpPr>
          <p:nvPr>
            <p:ph type="sldNum" sz="quarter" idx="12"/>
          </p:nvPr>
        </p:nvSpPr>
        <p:spPr/>
        <p:txBody>
          <a:bodyPr/>
          <a:lstStyle/>
          <a:p>
            <a:fld id="{1EF33B6B-D7BF-41C9-B230-8C03A4C81EA8}" type="slidenum">
              <a:rPr lang="en-AU" smtClean="0">
                <a:solidFill>
                  <a:prstClr val="white"/>
                </a:solidFill>
              </a:rPr>
              <a:pPr/>
              <a:t>41</a:t>
            </a:fld>
            <a:endParaRPr lang="en-AU" dirty="0">
              <a:solidFill>
                <a:prstClr val="white"/>
              </a:solidFill>
            </a:endParaRPr>
          </a:p>
        </p:txBody>
      </p:sp>
      <p:sp>
        <p:nvSpPr>
          <p:cNvPr id="10" name="TextBox 9">
            <a:extLst>
              <a:ext uri="{FF2B5EF4-FFF2-40B4-BE49-F238E27FC236}">
                <a16:creationId xmlns:a16="http://schemas.microsoft.com/office/drawing/2014/main" id="{4F539C46-FF9E-45C0-9C9C-9647E781B7EF}"/>
              </a:ext>
            </a:extLst>
          </p:cNvPr>
          <p:cNvSpPr txBox="1"/>
          <p:nvPr/>
        </p:nvSpPr>
        <p:spPr>
          <a:xfrm>
            <a:off x="594919" y="196290"/>
            <a:ext cx="10755386"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rPr>
              <a:t>Top tips for maintaining your QIP</a:t>
            </a:r>
            <a:endParaRPr lang="en-AU" sz="3200" b="1" dirty="0">
              <a:latin typeface="Calibri" panose="020F0502020204030204" pitchFamily="34" charset="0"/>
              <a:ea typeface="Calibri" panose="020F0502020204030204" pitchFamily="34" charset="0"/>
            </a:endParaRPr>
          </a:p>
        </p:txBody>
      </p:sp>
      <p:cxnSp>
        <p:nvCxnSpPr>
          <p:cNvPr id="11" name="Straight Connector 10">
            <a:extLst>
              <a:ext uri="{FF2B5EF4-FFF2-40B4-BE49-F238E27FC236}">
                <a16:creationId xmlns:a16="http://schemas.microsoft.com/office/drawing/2014/main" id="{A200E528-5ED4-4944-A8F4-A363B9F758B9}"/>
              </a:ext>
            </a:extLst>
          </p:cNvPr>
          <p:cNvCxnSpPr>
            <a:cxnSpLocks/>
          </p:cNvCxnSpPr>
          <p:nvPr/>
        </p:nvCxnSpPr>
        <p:spPr>
          <a:xfrm>
            <a:off x="675344" y="845648"/>
            <a:ext cx="5612914"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3" name="Slide Number Placeholder 4">
            <a:extLst>
              <a:ext uri="{FF2B5EF4-FFF2-40B4-BE49-F238E27FC236}">
                <a16:creationId xmlns:a16="http://schemas.microsoft.com/office/drawing/2014/main" id="{A9DE63FA-2FE2-4702-8705-C16A3366DF5B}"/>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41</a:t>
            </a:fld>
            <a:endParaRPr lang="en-AU" sz="1800" b="1" dirty="0">
              <a:solidFill>
                <a:schemeClr val="tx1"/>
              </a:solidFill>
            </a:endParaRPr>
          </a:p>
        </p:txBody>
      </p:sp>
      <p:cxnSp>
        <p:nvCxnSpPr>
          <p:cNvPr id="14" name="Straight Connector 13">
            <a:extLst>
              <a:ext uri="{FF2B5EF4-FFF2-40B4-BE49-F238E27FC236}">
                <a16:creationId xmlns:a16="http://schemas.microsoft.com/office/drawing/2014/main" id="{68A812E4-F8F3-4D9F-8A52-42F7F9C2BDB9}"/>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098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5344" y="1202051"/>
            <a:ext cx="10674961" cy="1815882"/>
          </a:xfrm>
          <a:prstGeom prst="rect">
            <a:avLst/>
          </a:prstGeom>
          <a:noFill/>
          <a:ln w="19050" cmpd="sng">
            <a:solidFill>
              <a:srgbClr val="FF6C00"/>
            </a:solidFill>
          </a:ln>
        </p:spPr>
        <p:txBody>
          <a:bodyPr wrap="square" rtlCol="0">
            <a:spAutoFit/>
          </a:bodyPr>
          <a:lstStyle/>
          <a:p>
            <a:r>
              <a:rPr lang="en-US" sz="1600" dirty="0"/>
              <a:t>4. </a:t>
            </a:r>
            <a:r>
              <a:rPr lang="en-US" sz="1600" b="1" dirty="0"/>
              <a:t>Update progress notes and celebrate achievements.</a:t>
            </a:r>
          </a:p>
          <a:p>
            <a:pPr marL="342900" indent="-161925">
              <a:buFont typeface="Arial" panose="020B0604020202020204" pitchFamily="34" charset="0"/>
              <a:buChar char="•"/>
            </a:pPr>
            <a:r>
              <a:rPr lang="en-US" sz="1600" dirty="0"/>
              <a:t>Documenting progress towards your goals will keep you on track and also provide opportunities to celebrate important milestones in the journey to your goals </a:t>
            </a:r>
          </a:p>
          <a:p>
            <a:pPr marL="342900" indent="-161925">
              <a:buFont typeface="Arial" panose="020B0604020202020204" pitchFamily="34" charset="0"/>
              <a:buChar char="•"/>
            </a:pPr>
            <a:r>
              <a:rPr lang="en-US" sz="1600" dirty="0"/>
              <a:t>Decide who will be responsible for updating progress notes in your QIP</a:t>
            </a:r>
          </a:p>
          <a:p>
            <a:pPr marL="342900" indent="-161925">
              <a:buFont typeface="Arial" panose="020B0604020202020204" pitchFamily="34" charset="0"/>
              <a:buChar char="•"/>
            </a:pPr>
            <a:r>
              <a:rPr lang="en-US" sz="1600" dirty="0"/>
              <a:t>Decide how often progress notes will be updated </a:t>
            </a:r>
          </a:p>
          <a:p>
            <a:pPr marL="342900" indent="-161925">
              <a:buFont typeface="Arial" panose="020B0604020202020204" pitchFamily="34" charset="0"/>
              <a:buChar char="•"/>
            </a:pPr>
            <a:r>
              <a:rPr lang="en-US" sz="1600" dirty="0"/>
              <a:t>Share your successful improvements with your service community – include it in a newsletter, display photos in your foyer, send it via email or invite the community into your service for a special celebratory morning tea. </a:t>
            </a:r>
          </a:p>
        </p:txBody>
      </p:sp>
      <p:sp>
        <p:nvSpPr>
          <p:cNvPr id="8" name="TextBox 7"/>
          <p:cNvSpPr txBox="1"/>
          <p:nvPr/>
        </p:nvSpPr>
        <p:spPr>
          <a:xfrm>
            <a:off x="675342" y="3305854"/>
            <a:ext cx="10674963" cy="1846659"/>
          </a:xfrm>
          <a:prstGeom prst="rect">
            <a:avLst/>
          </a:prstGeom>
          <a:noFill/>
          <a:ln w="19050" cmpd="sng">
            <a:solidFill>
              <a:srgbClr val="FF6C00"/>
            </a:solidFill>
          </a:ln>
        </p:spPr>
        <p:txBody>
          <a:bodyPr wrap="square" rtlCol="0">
            <a:spAutoFit/>
          </a:bodyPr>
          <a:lstStyle/>
          <a:p>
            <a:pPr lvl="0"/>
            <a:r>
              <a:rPr lang="en-US" sz="1600" dirty="0"/>
              <a:t>5. </a:t>
            </a:r>
            <a:r>
              <a:rPr lang="en-AU" sz="1600" b="1" dirty="0"/>
              <a:t>Use feedback from authorised officers</a:t>
            </a:r>
            <a:endParaRPr lang="en-AU" sz="1600" dirty="0"/>
          </a:p>
          <a:p>
            <a:pPr marL="342900" lvl="0" indent="-161925">
              <a:buFont typeface="Arial" panose="020B0604020202020204" pitchFamily="34" charset="0"/>
              <a:buChar char="•"/>
            </a:pPr>
            <a:r>
              <a:rPr lang="en-US" sz="1600" dirty="0"/>
              <a:t>When you receive feedback from an authorised officer, it’s helpful to refer to your QIP and the improvements your working towards. </a:t>
            </a:r>
          </a:p>
          <a:p>
            <a:pPr marL="342900" lvl="0" indent="-161925">
              <a:buFont typeface="Arial" panose="020B0604020202020204" pitchFamily="34" charset="0"/>
              <a:buChar char="•"/>
            </a:pPr>
            <a:r>
              <a:rPr lang="en-US" sz="1600" dirty="0"/>
              <a:t>Consider if there is anything that needs changing in your improvement plan, is there an opportunity for you to include their feedback into any of the existing improvement plans? </a:t>
            </a:r>
          </a:p>
          <a:p>
            <a:pPr marL="342900" lvl="0" indent="-161925">
              <a:buFont typeface="Arial" panose="020B0604020202020204" pitchFamily="34" charset="0"/>
              <a:buChar char="•"/>
            </a:pPr>
            <a:r>
              <a:rPr lang="en-US" sz="1600" dirty="0"/>
              <a:t>Feedback can be useful to guide your living QIP to move forward. </a:t>
            </a:r>
          </a:p>
          <a:p>
            <a:pPr marL="342900" lvl="0" indent="-161925">
              <a:buFont typeface="Arial" panose="020B0604020202020204" pitchFamily="34" charset="0"/>
              <a:buChar char="•"/>
            </a:pPr>
            <a:r>
              <a:rPr lang="en-US" sz="1600" dirty="0"/>
              <a:t>Use any feedback you have received about your service to guide your continuous quality improvement planning</a:t>
            </a:r>
            <a:r>
              <a:rPr lang="en-US" dirty="0"/>
              <a:t>. </a:t>
            </a:r>
          </a:p>
        </p:txBody>
      </p:sp>
      <p:sp>
        <p:nvSpPr>
          <p:cNvPr id="10" name="TextBox 9">
            <a:extLst>
              <a:ext uri="{FF2B5EF4-FFF2-40B4-BE49-F238E27FC236}">
                <a16:creationId xmlns:a16="http://schemas.microsoft.com/office/drawing/2014/main" id="{4D8235C7-C984-4E16-952F-D5CCE09F7A32}"/>
              </a:ext>
            </a:extLst>
          </p:cNvPr>
          <p:cNvSpPr txBox="1"/>
          <p:nvPr/>
        </p:nvSpPr>
        <p:spPr>
          <a:xfrm>
            <a:off x="594919" y="196290"/>
            <a:ext cx="10755386"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rPr>
              <a:t>Top tips for maintaining your QIP</a:t>
            </a:r>
            <a:endParaRPr lang="en-AU" sz="3200" b="1" dirty="0">
              <a:latin typeface="Calibri" panose="020F0502020204030204" pitchFamily="34" charset="0"/>
              <a:ea typeface="Calibri" panose="020F0502020204030204" pitchFamily="34" charset="0"/>
            </a:endParaRPr>
          </a:p>
        </p:txBody>
      </p:sp>
      <p:cxnSp>
        <p:nvCxnSpPr>
          <p:cNvPr id="11" name="Straight Connector 10">
            <a:extLst>
              <a:ext uri="{FF2B5EF4-FFF2-40B4-BE49-F238E27FC236}">
                <a16:creationId xmlns:a16="http://schemas.microsoft.com/office/drawing/2014/main" id="{8614987A-5E7A-4CA3-9BB3-D2743190A163}"/>
              </a:ext>
            </a:extLst>
          </p:cNvPr>
          <p:cNvCxnSpPr>
            <a:cxnSpLocks/>
          </p:cNvCxnSpPr>
          <p:nvPr/>
        </p:nvCxnSpPr>
        <p:spPr>
          <a:xfrm>
            <a:off x="675344" y="845648"/>
            <a:ext cx="5570711"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3" name="Slide Number Placeholder 4">
            <a:extLst>
              <a:ext uri="{FF2B5EF4-FFF2-40B4-BE49-F238E27FC236}">
                <a16:creationId xmlns:a16="http://schemas.microsoft.com/office/drawing/2014/main" id="{E7B74858-2177-45D8-96D3-AF4693644272}"/>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42</a:t>
            </a:fld>
            <a:endParaRPr lang="en-AU" sz="1800" b="1" dirty="0">
              <a:solidFill>
                <a:schemeClr val="tx1"/>
              </a:solidFill>
            </a:endParaRPr>
          </a:p>
        </p:txBody>
      </p:sp>
      <p:cxnSp>
        <p:nvCxnSpPr>
          <p:cNvPr id="14" name="Straight Connector 13">
            <a:extLst>
              <a:ext uri="{FF2B5EF4-FFF2-40B4-BE49-F238E27FC236}">
                <a16:creationId xmlns:a16="http://schemas.microsoft.com/office/drawing/2014/main" id="{17CCB41D-E0B1-4A9B-AADA-489DF5667031}"/>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024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5973902" y="3934464"/>
            <a:ext cx="410131" cy="718672"/>
          </a:xfrm>
          <a:prstGeom prst="line">
            <a:avLst/>
          </a:prstGeom>
          <a:ln w="19050">
            <a:noFill/>
          </a:ln>
          <a:effectLst/>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675344" y="1190084"/>
            <a:ext cx="3593788" cy="2454939"/>
          </a:xfrm>
          <a:prstGeom prst="ellipse">
            <a:avLst/>
          </a:prstGeom>
          <a:noFill/>
          <a:ln w="19050">
            <a:solidFill>
              <a:srgbClr val="0076AB"/>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p:cNvSpPr txBox="1"/>
          <p:nvPr/>
        </p:nvSpPr>
        <p:spPr>
          <a:xfrm>
            <a:off x="1174811" y="1514014"/>
            <a:ext cx="2627744" cy="584776"/>
          </a:xfrm>
          <a:prstGeom prst="rect">
            <a:avLst/>
          </a:prstGeom>
          <a:noFill/>
        </p:spPr>
        <p:txBody>
          <a:bodyPr wrap="square" rtlCol="0">
            <a:spAutoFit/>
          </a:bodyPr>
          <a:lstStyle/>
          <a:p>
            <a:pPr algn="ctr"/>
            <a:r>
              <a:rPr lang="en-AU" sz="1400" b="1" dirty="0">
                <a:solidFill>
                  <a:srgbClr val="002D3F"/>
                </a:solidFill>
              </a:rPr>
              <a:t>What do I enjoy about my role?</a:t>
            </a:r>
          </a:p>
          <a:p>
            <a:endParaRPr lang="en-AU" dirty="0">
              <a:solidFill>
                <a:schemeClr val="tx2"/>
              </a:solidFill>
            </a:endParaRPr>
          </a:p>
        </p:txBody>
      </p:sp>
      <p:sp>
        <p:nvSpPr>
          <p:cNvPr id="9" name="Oval 8"/>
          <p:cNvSpPr/>
          <p:nvPr/>
        </p:nvSpPr>
        <p:spPr>
          <a:xfrm>
            <a:off x="8022211" y="328925"/>
            <a:ext cx="2941408" cy="2593849"/>
          </a:xfrm>
          <a:prstGeom prst="ellipse">
            <a:avLst/>
          </a:prstGeom>
          <a:noFill/>
          <a:ln w="19050">
            <a:solidFill>
              <a:srgbClr val="0076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6">
                  <a:lumMod val="75000"/>
                </a:schemeClr>
              </a:solidFill>
            </a:endParaRPr>
          </a:p>
        </p:txBody>
      </p:sp>
      <p:sp>
        <p:nvSpPr>
          <p:cNvPr id="12" name="TextBox 11"/>
          <p:cNvSpPr txBox="1"/>
          <p:nvPr/>
        </p:nvSpPr>
        <p:spPr>
          <a:xfrm>
            <a:off x="8562294" y="622262"/>
            <a:ext cx="1861242" cy="584775"/>
          </a:xfrm>
          <a:prstGeom prst="rect">
            <a:avLst/>
          </a:prstGeom>
          <a:noFill/>
        </p:spPr>
        <p:txBody>
          <a:bodyPr wrap="square" rtlCol="0">
            <a:spAutoFit/>
          </a:bodyPr>
          <a:lstStyle/>
          <a:p>
            <a:pPr algn="ctr"/>
            <a:r>
              <a:rPr lang="en-AU" sz="1400" b="1" dirty="0">
                <a:solidFill>
                  <a:srgbClr val="002D3F"/>
                </a:solidFill>
              </a:rPr>
              <a:t>What am I doing well? </a:t>
            </a:r>
          </a:p>
          <a:p>
            <a:endParaRPr lang="en-AU" dirty="0"/>
          </a:p>
        </p:txBody>
      </p:sp>
      <p:sp>
        <p:nvSpPr>
          <p:cNvPr id="13" name="Oval 12"/>
          <p:cNvSpPr/>
          <p:nvPr/>
        </p:nvSpPr>
        <p:spPr>
          <a:xfrm>
            <a:off x="8445495" y="3099068"/>
            <a:ext cx="2908916" cy="3496506"/>
          </a:xfrm>
          <a:prstGeom prst="ellipse">
            <a:avLst/>
          </a:prstGeom>
          <a:noFill/>
          <a:ln w="19050">
            <a:solidFill>
              <a:srgbClr val="F2632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Box 13"/>
          <p:cNvSpPr txBox="1"/>
          <p:nvPr/>
        </p:nvSpPr>
        <p:spPr>
          <a:xfrm>
            <a:off x="9135106" y="3263053"/>
            <a:ext cx="1553430" cy="954107"/>
          </a:xfrm>
          <a:prstGeom prst="rect">
            <a:avLst/>
          </a:prstGeom>
          <a:noFill/>
        </p:spPr>
        <p:txBody>
          <a:bodyPr wrap="square" rtlCol="0">
            <a:spAutoFit/>
          </a:bodyPr>
          <a:lstStyle/>
          <a:p>
            <a:pPr algn="ctr"/>
            <a:r>
              <a:rPr lang="en-AU" sz="1400" b="1" dirty="0">
                <a:solidFill>
                  <a:srgbClr val="002D3F"/>
                </a:solidFill>
              </a:rPr>
              <a:t>What</a:t>
            </a:r>
          </a:p>
          <a:p>
            <a:pPr algn="ctr"/>
            <a:r>
              <a:rPr lang="en-AU" sz="1400" b="1" dirty="0">
                <a:solidFill>
                  <a:srgbClr val="002D3F"/>
                </a:solidFill>
              </a:rPr>
              <a:t>has challenged me over the last 12 months? </a:t>
            </a:r>
          </a:p>
        </p:txBody>
      </p:sp>
      <p:sp>
        <p:nvSpPr>
          <p:cNvPr id="15" name="Oval 14"/>
          <p:cNvSpPr/>
          <p:nvPr/>
        </p:nvSpPr>
        <p:spPr>
          <a:xfrm>
            <a:off x="675343" y="3860611"/>
            <a:ext cx="3593787" cy="2734963"/>
          </a:xfrm>
          <a:prstGeom prst="ellipse">
            <a:avLst/>
          </a:prstGeom>
          <a:noFill/>
          <a:ln w="19050">
            <a:solidFill>
              <a:srgbClr val="F263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TextBox 15"/>
          <p:cNvSpPr txBox="1"/>
          <p:nvPr/>
        </p:nvSpPr>
        <p:spPr>
          <a:xfrm>
            <a:off x="1418328" y="4091327"/>
            <a:ext cx="2133436" cy="800219"/>
          </a:xfrm>
          <a:prstGeom prst="rect">
            <a:avLst/>
          </a:prstGeom>
          <a:noFill/>
        </p:spPr>
        <p:txBody>
          <a:bodyPr wrap="square" rtlCol="0">
            <a:spAutoFit/>
          </a:bodyPr>
          <a:lstStyle/>
          <a:p>
            <a:pPr algn="ctr"/>
            <a:r>
              <a:rPr lang="en-AU" sz="1400" b="1" dirty="0">
                <a:solidFill>
                  <a:srgbClr val="002D3F"/>
                </a:solidFill>
              </a:rPr>
              <a:t>What practices need improving? </a:t>
            </a:r>
          </a:p>
          <a:p>
            <a:endParaRPr lang="en-AU" dirty="0">
              <a:solidFill>
                <a:schemeClr val="tx2"/>
              </a:solidFill>
            </a:endParaRPr>
          </a:p>
        </p:txBody>
      </p:sp>
      <p:sp>
        <p:nvSpPr>
          <p:cNvPr id="17" name="Oval 16"/>
          <p:cNvSpPr/>
          <p:nvPr/>
        </p:nvSpPr>
        <p:spPr>
          <a:xfrm>
            <a:off x="4768599" y="1033192"/>
            <a:ext cx="3031238" cy="2701052"/>
          </a:xfrm>
          <a:prstGeom prst="ellipse">
            <a:avLst/>
          </a:prstGeom>
          <a:noFill/>
          <a:ln w="19050">
            <a:solidFill>
              <a:srgbClr val="F2632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n>
                <a:solidFill>
                  <a:schemeClr val="tx1"/>
                </a:solidFill>
                <a:prstDash val="lgDashDotDot"/>
              </a:ln>
            </a:endParaRPr>
          </a:p>
        </p:txBody>
      </p:sp>
      <p:sp>
        <p:nvSpPr>
          <p:cNvPr id="18" name="TextBox 17"/>
          <p:cNvSpPr txBox="1"/>
          <p:nvPr/>
        </p:nvSpPr>
        <p:spPr>
          <a:xfrm>
            <a:off x="5131439" y="1368055"/>
            <a:ext cx="2194421" cy="1015663"/>
          </a:xfrm>
          <a:prstGeom prst="rect">
            <a:avLst/>
          </a:prstGeom>
          <a:noFill/>
        </p:spPr>
        <p:txBody>
          <a:bodyPr wrap="square" rtlCol="0">
            <a:spAutoFit/>
          </a:bodyPr>
          <a:lstStyle/>
          <a:p>
            <a:pPr algn="ctr"/>
            <a:r>
              <a:rPr lang="en-AU" sz="1400" b="1" dirty="0">
                <a:solidFill>
                  <a:srgbClr val="002D3F"/>
                </a:solidFill>
              </a:rPr>
              <a:t>What do I want to learn more about in the next 12 months? </a:t>
            </a:r>
          </a:p>
          <a:p>
            <a:endParaRPr lang="en-AU" dirty="0"/>
          </a:p>
        </p:txBody>
      </p:sp>
      <p:sp>
        <p:nvSpPr>
          <p:cNvPr id="19" name="Oval 18"/>
          <p:cNvSpPr/>
          <p:nvPr/>
        </p:nvSpPr>
        <p:spPr>
          <a:xfrm>
            <a:off x="4490966" y="4086832"/>
            <a:ext cx="3786134" cy="2529893"/>
          </a:xfrm>
          <a:prstGeom prst="ellipse">
            <a:avLst/>
          </a:prstGeom>
          <a:noFill/>
          <a:ln w="19050">
            <a:solidFill>
              <a:srgbClr val="0076AB"/>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2">
                  <a:lumMod val="75000"/>
                </a:schemeClr>
              </a:solidFill>
            </a:endParaRPr>
          </a:p>
        </p:txBody>
      </p:sp>
      <p:sp>
        <p:nvSpPr>
          <p:cNvPr id="20" name="TextBox 19"/>
          <p:cNvSpPr txBox="1"/>
          <p:nvPr/>
        </p:nvSpPr>
        <p:spPr>
          <a:xfrm>
            <a:off x="4944315" y="4491437"/>
            <a:ext cx="2832269" cy="523220"/>
          </a:xfrm>
          <a:prstGeom prst="rect">
            <a:avLst/>
          </a:prstGeom>
          <a:noFill/>
        </p:spPr>
        <p:txBody>
          <a:bodyPr wrap="square" rtlCol="0">
            <a:spAutoFit/>
          </a:bodyPr>
          <a:lstStyle/>
          <a:p>
            <a:pPr algn="ctr"/>
            <a:r>
              <a:rPr lang="en-AU" sz="1400" b="1" dirty="0">
                <a:solidFill>
                  <a:srgbClr val="002D3F"/>
                </a:solidFill>
              </a:rPr>
              <a:t>What service practices am I proud of and could share with families?</a:t>
            </a:r>
            <a:endParaRPr lang="en-AU" b="1" dirty="0">
              <a:solidFill>
                <a:srgbClr val="002D3F"/>
              </a:solidFill>
            </a:endParaRPr>
          </a:p>
        </p:txBody>
      </p:sp>
      <p:pic>
        <p:nvPicPr>
          <p:cNvPr id="21" name="Picture 20" descr="\\acecqa.central\users\SBurt\Downloads\organiz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0711" y="215958"/>
            <a:ext cx="710006" cy="710006"/>
          </a:xfrm>
          <a:prstGeom prst="rect">
            <a:avLst/>
          </a:prstGeom>
          <a:noFill/>
          <a:ln>
            <a:noFill/>
          </a:ln>
        </p:spPr>
      </p:pic>
      <p:sp>
        <p:nvSpPr>
          <p:cNvPr id="23" name="Slide Number Placeholder 4">
            <a:extLst>
              <a:ext uri="{FF2B5EF4-FFF2-40B4-BE49-F238E27FC236}">
                <a16:creationId xmlns:a16="http://schemas.microsoft.com/office/drawing/2014/main" id="{1648EF6D-3744-4168-940F-8B0E642311B1}"/>
              </a:ext>
            </a:extLst>
          </p:cNvPr>
          <p:cNvSpPr>
            <a:spLocks noGrp="1"/>
          </p:cNvSpPr>
          <p:nvPr>
            <p:ph type="sldNum" sz="quarter" idx="12"/>
          </p:nvPr>
        </p:nvSpPr>
        <p:spPr>
          <a:xfrm>
            <a:off x="11216081" y="6460265"/>
            <a:ext cx="486562" cy="365125"/>
          </a:xfrm>
        </p:spPr>
        <p:txBody>
          <a:bodyPr/>
          <a:lstStyle/>
          <a:p>
            <a:fld id="{1AED260F-CC73-44A5-9EB3-983336C2F078}" type="slidenum">
              <a:rPr lang="en-AU" smtClean="0">
                <a:solidFill>
                  <a:schemeClr val="bg1"/>
                </a:solidFill>
              </a:rPr>
              <a:pPr/>
              <a:t>43</a:t>
            </a:fld>
            <a:endParaRPr lang="en-AU" dirty="0">
              <a:solidFill>
                <a:schemeClr val="bg1"/>
              </a:solidFill>
            </a:endParaRPr>
          </a:p>
        </p:txBody>
      </p:sp>
      <p:sp>
        <p:nvSpPr>
          <p:cNvPr id="24" name="TextBox 23">
            <a:extLst>
              <a:ext uri="{FF2B5EF4-FFF2-40B4-BE49-F238E27FC236}">
                <a16:creationId xmlns:a16="http://schemas.microsoft.com/office/drawing/2014/main" id="{C10D75BD-308A-4937-8558-342D210DD037}"/>
              </a:ext>
            </a:extLst>
          </p:cNvPr>
          <p:cNvSpPr txBox="1"/>
          <p:nvPr/>
        </p:nvSpPr>
        <p:spPr>
          <a:xfrm>
            <a:off x="594920" y="196290"/>
            <a:ext cx="1785399"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Activity 5</a:t>
            </a:r>
          </a:p>
        </p:txBody>
      </p:sp>
      <p:cxnSp>
        <p:nvCxnSpPr>
          <p:cNvPr id="25" name="Straight Connector 24">
            <a:extLst>
              <a:ext uri="{FF2B5EF4-FFF2-40B4-BE49-F238E27FC236}">
                <a16:creationId xmlns:a16="http://schemas.microsoft.com/office/drawing/2014/main" id="{A35C1A33-4104-4E17-9CB9-E59B36E25B1E}"/>
              </a:ext>
            </a:extLst>
          </p:cNvPr>
          <p:cNvCxnSpPr>
            <a:cxnSpLocks/>
          </p:cNvCxnSpPr>
          <p:nvPr/>
        </p:nvCxnSpPr>
        <p:spPr>
          <a:xfrm>
            <a:off x="675344" y="845647"/>
            <a:ext cx="16002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C389D67-8901-4FCD-8064-438327DE99C0}"/>
              </a:ext>
            </a:extLst>
          </p:cNvPr>
          <p:cNvSpPr txBox="1"/>
          <p:nvPr/>
        </p:nvSpPr>
        <p:spPr>
          <a:xfrm>
            <a:off x="2638424" y="262426"/>
            <a:ext cx="6854491" cy="369332"/>
          </a:xfrm>
          <a:prstGeom prst="rect">
            <a:avLst/>
          </a:prstGeom>
          <a:noFill/>
        </p:spPr>
        <p:txBody>
          <a:bodyPr wrap="square">
            <a:spAutoFit/>
          </a:bodyPr>
          <a:lstStyle/>
          <a:p>
            <a:r>
              <a:rPr lang="en-US" sz="1800" b="1" dirty="0">
                <a:latin typeface="Calibri" panose="020F0502020204030204" pitchFamily="34" charset="0"/>
                <a:ea typeface="Calibri" panose="020F0502020204030204" pitchFamily="34" charset="0"/>
                <a:cs typeface="+mn-cs"/>
              </a:rPr>
              <a:t>My reflections on my practice</a:t>
            </a:r>
            <a:endParaRPr lang="en-AU" b="1" dirty="0"/>
          </a:p>
        </p:txBody>
      </p:sp>
      <p:sp>
        <p:nvSpPr>
          <p:cNvPr id="28" name="Slide Number Placeholder 4">
            <a:extLst>
              <a:ext uri="{FF2B5EF4-FFF2-40B4-BE49-F238E27FC236}">
                <a16:creationId xmlns:a16="http://schemas.microsoft.com/office/drawing/2014/main" id="{A7088BD9-ED05-41F4-B784-6A319BC57570}"/>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43</a:t>
            </a:fld>
            <a:endParaRPr lang="en-AU" sz="1800" b="1" dirty="0">
              <a:solidFill>
                <a:schemeClr val="tx1"/>
              </a:solidFill>
            </a:endParaRPr>
          </a:p>
        </p:txBody>
      </p:sp>
      <p:cxnSp>
        <p:nvCxnSpPr>
          <p:cNvPr id="29" name="Straight Connector 28">
            <a:extLst>
              <a:ext uri="{FF2B5EF4-FFF2-40B4-BE49-F238E27FC236}">
                <a16:creationId xmlns:a16="http://schemas.microsoft.com/office/drawing/2014/main" id="{88A28BDA-7B5F-4865-BCC3-B697CEFAC1C4}"/>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631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8961" y="2256842"/>
            <a:ext cx="3417398" cy="1172158"/>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AU" b="1"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www.acecqa.gov.au</a:t>
            </a:r>
            <a:endParaRPr lang="en-AU" b="1" dirty="0">
              <a:solidFill>
                <a:schemeClr val="tx1"/>
              </a:solidFill>
              <a:effectLst/>
              <a:ea typeface="Calibri" panose="020F0502020204030204" pitchFamily="34" charset="0"/>
              <a:cs typeface="Times New Roman" panose="02020603050405020304" pitchFamily="18"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675344" y="1204401"/>
            <a:ext cx="7877070" cy="4198876"/>
          </a:xfrm>
          <a:prstGeom prst="rect">
            <a:avLst/>
          </a:prstGeom>
          <a:ln w="6350" cap="sq">
            <a:solidFill>
              <a:schemeClr val="tx1"/>
            </a:solidFill>
            <a:prstDash val="solid"/>
            <a:miter lim="800000"/>
          </a:ln>
          <a:effectLst/>
        </p:spPr>
      </p:pic>
      <p:pic>
        <p:nvPicPr>
          <p:cNvPr id="4" name="Picture 3"/>
          <p:cNvPicPr>
            <a:picLocks noChangeAspect="1"/>
          </p:cNvPicPr>
          <p:nvPr/>
        </p:nvPicPr>
        <p:blipFill>
          <a:blip r:embed="rId3"/>
          <a:stretch>
            <a:fillRect/>
          </a:stretch>
        </p:blipFill>
        <p:spPr>
          <a:xfrm>
            <a:off x="8781503" y="1149717"/>
            <a:ext cx="1185282" cy="1199915"/>
          </a:xfrm>
          <a:prstGeom prst="rect">
            <a:avLst/>
          </a:prstGeom>
        </p:spPr>
      </p:pic>
      <p:sp>
        <p:nvSpPr>
          <p:cNvPr id="9" name="TextBox 8">
            <a:extLst>
              <a:ext uri="{FF2B5EF4-FFF2-40B4-BE49-F238E27FC236}">
                <a16:creationId xmlns:a16="http://schemas.microsoft.com/office/drawing/2014/main" id="{3F581182-4AB3-4627-8D43-297AA20B8B01}"/>
              </a:ext>
            </a:extLst>
          </p:cNvPr>
          <p:cNvSpPr txBox="1"/>
          <p:nvPr/>
        </p:nvSpPr>
        <p:spPr>
          <a:xfrm>
            <a:off x="594919" y="196290"/>
            <a:ext cx="10755386"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ACECQA Website</a:t>
            </a:r>
          </a:p>
        </p:txBody>
      </p:sp>
      <p:cxnSp>
        <p:nvCxnSpPr>
          <p:cNvPr id="10" name="Straight Connector 9">
            <a:extLst>
              <a:ext uri="{FF2B5EF4-FFF2-40B4-BE49-F238E27FC236}">
                <a16:creationId xmlns:a16="http://schemas.microsoft.com/office/drawing/2014/main" id="{0F1AF3DB-29A6-4FD8-B552-87312012C109}"/>
              </a:ext>
            </a:extLst>
          </p:cNvPr>
          <p:cNvCxnSpPr>
            <a:cxnSpLocks/>
          </p:cNvCxnSpPr>
          <p:nvPr/>
        </p:nvCxnSpPr>
        <p:spPr>
          <a:xfrm>
            <a:off x="675344" y="845648"/>
            <a:ext cx="2911918"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2" name="Slide Number Placeholder 4">
            <a:extLst>
              <a:ext uri="{FF2B5EF4-FFF2-40B4-BE49-F238E27FC236}">
                <a16:creationId xmlns:a16="http://schemas.microsoft.com/office/drawing/2014/main" id="{1F45CF55-A418-41EA-AA41-6CE945737D6A}"/>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44</a:t>
            </a:fld>
            <a:endParaRPr lang="en-AU" sz="1800" b="1" dirty="0">
              <a:solidFill>
                <a:schemeClr val="tx1"/>
              </a:solidFill>
            </a:endParaRPr>
          </a:p>
        </p:txBody>
      </p:sp>
      <p:cxnSp>
        <p:nvCxnSpPr>
          <p:cNvPr id="13" name="Straight Connector 12">
            <a:extLst>
              <a:ext uri="{FF2B5EF4-FFF2-40B4-BE49-F238E27FC236}">
                <a16:creationId xmlns:a16="http://schemas.microsoft.com/office/drawing/2014/main" id="{A998A8C8-ED4B-45BA-B5CB-3756F6936402}"/>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71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guide to the nqf"/>
          <p:cNvPicPr/>
          <p:nvPr/>
        </p:nvPicPr>
        <p:blipFill>
          <a:blip r:embed="rId2">
            <a:extLst>
              <a:ext uri="{28A0092B-C50C-407E-A947-70E740481C1C}">
                <a14:useLocalDpi xmlns:a14="http://schemas.microsoft.com/office/drawing/2010/main" val="0"/>
              </a:ext>
            </a:extLst>
          </a:blip>
          <a:srcRect/>
          <a:stretch>
            <a:fillRect/>
          </a:stretch>
        </p:blipFill>
        <p:spPr bwMode="auto">
          <a:xfrm>
            <a:off x="675345" y="1339368"/>
            <a:ext cx="3046446" cy="4301775"/>
          </a:xfrm>
          <a:prstGeom prst="rect">
            <a:avLst/>
          </a:prstGeom>
          <a:ln w="6350" cap="sq">
            <a:solidFill>
              <a:srgbClr val="000000"/>
            </a:solidFill>
            <a:prstDash val="solid"/>
            <a:miter lim="800000"/>
          </a:ln>
          <a:effectLst/>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185186" y="3053578"/>
            <a:ext cx="1343276" cy="1294029"/>
          </a:xfrm>
          <a:prstGeom prst="rect">
            <a:avLst/>
          </a:prstGeom>
        </p:spPr>
      </p:pic>
      <p:sp>
        <p:nvSpPr>
          <p:cNvPr id="5" name="Rectangle 4"/>
          <p:cNvSpPr/>
          <p:nvPr/>
        </p:nvSpPr>
        <p:spPr>
          <a:xfrm>
            <a:off x="4185186" y="1844332"/>
            <a:ext cx="7220135" cy="12092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AU" sz="1400" b="1"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https://www.acecqa.gov.au/sites/default/files/2018-11/Guide-to-the-NQF_0.pdf</a:t>
            </a:r>
            <a:endParaRPr lang="en-AU" sz="1400" b="1" dirty="0">
              <a:solidFill>
                <a:schemeClr val="tx1"/>
              </a:solidFill>
              <a:effectLst/>
              <a:ea typeface="Calibri" panose="020F0502020204030204" pitchFamily="34" charset="0"/>
              <a:cs typeface="Times New Roman" panose="02020603050405020304" pitchFamily="18" charset="0"/>
            </a:endParaRPr>
          </a:p>
        </p:txBody>
      </p:sp>
      <p:sp>
        <p:nvSpPr>
          <p:cNvPr id="6" name="TextBox 5"/>
          <p:cNvSpPr txBox="1"/>
          <p:nvPr/>
        </p:nvSpPr>
        <p:spPr>
          <a:xfrm>
            <a:off x="4185186" y="1328238"/>
            <a:ext cx="5685953" cy="584775"/>
          </a:xfrm>
          <a:prstGeom prst="rect">
            <a:avLst/>
          </a:prstGeom>
          <a:noFill/>
        </p:spPr>
        <p:txBody>
          <a:bodyPr wrap="square" rtlCol="0">
            <a:spAutoFit/>
          </a:bodyPr>
          <a:lstStyle/>
          <a:p>
            <a:r>
              <a:rPr lang="en-AU" sz="1600" dirty="0"/>
              <a:t>The Guide to the National Quality Framework has useful information on self-assessment and developing a QIP.</a:t>
            </a:r>
          </a:p>
        </p:txBody>
      </p:sp>
      <p:sp>
        <p:nvSpPr>
          <p:cNvPr id="11" name="TextBox 10">
            <a:extLst>
              <a:ext uri="{FF2B5EF4-FFF2-40B4-BE49-F238E27FC236}">
                <a16:creationId xmlns:a16="http://schemas.microsoft.com/office/drawing/2014/main" id="{96841775-87EF-4B5D-88C6-A807E24ED0D2}"/>
              </a:ext>
            </a:extLst>
          </p:cNvPr>
          <p:cNvSpPr txBox="1"/>
          <p:nvPr/>
        </p:nvSpPr>
        <p:spPr>
          <a:xfrm>
            <a:off x="594919" y="196290"/>
            <a:ext cx="10755386"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Guide to the National Quality Framework</a:t>
            </a:r>
          </a:p>
        </p:txBody>
      </p:sp>
      <p:cxnSp>
        <p:nvCxnSpPr>
          <p:cNvPr id="12" name="Straight Connector 11">
            <a:extLst>
              <a:ext uri="{FF2B5EF4-FFF2-40B4-BE49-F238E27FC236}">
                <a16:creationId xmlns:a16="http://schemas.microsoft.com/office/drawing/2014/main" id="{67E4470E-8F83-4B36-B034-67C49DD70073}"/>
              </a:ext>
            </a:extLst>
          </p:cNvPr>
          <p:cNvCxnSpPr>
            <a:cxnSpLocks/>
          </p:cNvCxnSpPr>
          <p:nvPr/>
        </p:nvCxnSpPr>
        <p:spPr>
          <a:xfrm>
            <a:off x="675344" y="845648"/>
            <a:ext cx="7019684"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3" name="Slide Number Placeholder 4">
            <a:extLst>
              <a:ext uri="{FF2B5EF4-FFF2-40B4-BE49-F238E27FC236}">
                <a16:creationId xmlns:a16="http://schemas.microsoft.com/office/drawing/2014/main" id="{C5A13C52-1497-4BEB-BBB0-DF98F877EEC5}"/>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45</a:t>
            </a:fld>
            <a:endParaRPr lang="en-AU" sz="1800" b="1" dirty="0">
              <a:solidFill>
                <a:schemeClr val="tx1"/>
              </a:solidFill>
            </a:endParaRPr>
          </a:p>
        </p:txBody>
      </p:sp>
      <p:cxnSp>
        <p:nvCxnSpPr>
          <p:cNvPr id="14" name="Straight Connector 13">
            <a:extLst>
              <a:ext uri="{FF2B5EF4-FFF2-40B4-BE49-F238E27FC236}">
                <a16:creationId xmlns:a16="http://schemas.microsoft.com/office/drawing/2014/main" id="{B53CD089-46EB-4378-82A5-7A4E027FEB9C}"/>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285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4919" y="4213649"/>
            <a:ext cx="5040276" cy="2400763"/>
          </a:xfrm>
          <a:prstGeom prst="rect">
            <a:avLst/>
          </a:prstGeom>
        </p:spPr>
      </p:pic>
      <p:pic>
        <p:nvPicPr>
          <p:cNvPr id="3" name="Picture 2"/>
          <p:cNvPicPr>
            <a:picLocks noChangeAspect="1"/>
          </p:cNvPicPr>
          <p:nvPr/>
        </p:nvPicPr>
        <p:blipFill>
          <a:blip r:embed="rId3"/>
          <a:stretch>
            <a:fillRect/>
          </a:stretch>
        </p:blipFill>
        <p:spPr>
          <a:xfrm>
            <a:off x="6552644" y="2120610"/>
            <a:ext cx="4663437" cy="2644351"/>
          </a:xfrm>
          <a:prstGeom prst="rect">
            <a:avLst/>
          </a:prstGeom>
          <a:noFill/>
        </p:spPr>
      </p:pic>
      <p:pic>
        <p:nvPicPr>
          <p:cNvPr id="11" name="Picture 10"/>
          <p:cNvPicPr>
            <a:picLocks noChangeAspect="1"/>
          </p:cNvPicPr>
          <p:nvPr/>
        </p:nvPicPr>
        <p:blipFill>
          <a:blip r:embed="rId4"/>
          <a:stretch>
            <a:fillRect/>
          </a:stretch>
        </p:blipFill>
        <p:spPr>
          <a:xfrm>
            <a:off x="483042" y="2052379"/>
            <a:ext cx="4904931" cy="2318451"/>
          </a:xfrm>
          <a:prstGeom prst="rect">
            <a:avLst/>
          </a:prstGeom>
        </p:spPr>
      </p:pic>
      <p:pic>
        <p:nvPicPr>
          <p:cNvPr id="13" name="Picture 12"/>
          <p:cNvPicPr>
            <a:picLocks noChangeAspect="1"/>
          </p:cNvPicPr>
          <p:nvPr/>
        </p:nvPicPr>
        <p:blipFill>
          <a:blip r:embed="rId5"/>
          <a:stretch>
            <a:fillRect/>
          </a:stretch>
        </p:blipFill>
        <p:spPr>
          <a:xfrm>
            <a:off x="7798846" y="4576941"/>
            <a:ext cx="2086623" cy="1990686"/>
          </a:xfrm>
          <a:prstGeom prst="rect">
            <a:avLst/>
          </a:prstGeom>
        </p:spPr>
      </p:pic>
      <p:sp>
        <p:nvSpPr>
          <p:cNvPr id="10" name="Rectangle 9"/>
          <p:cNvSpPr/>
          <p:nvPr/>
        </p:nvSpPr>
        <p:spPr>
          <a:xfrm>
            <a:off x="588272" y="1012713"/>
            <a:ext cx="7616159" cy="87260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AU" sz="1600" b="1" u="sng" dirty="0">
                <a:solidFill>
                  <a:srgbClr val="287DB2"/>
                </a:solidFill>
                <a:effectLst/>
                <a:latin typeface="Arial" panose="020B0604020202020204" pitchFamily="34" charset="0"/>
                <a:ea typeface="Calibri" panose="020F0502020204030204" pitchFamily="34" charset="0"/>
                <a:cs typeface="Times New Roman" panose="02020603050405020304" pitchFamily="18" charset="0"/>
              </a:rPr>
              <a:t>https://www.acecqa.gov.au/resources/supporting-materials/games</a:t>
            </a:r>
            <a:endParaRPr lang="en-AU" sz="1600" b="1" dirty="0">
              <a:solidFill>
                <a:srgbClr val="287DB2"/>
              </a:solidFill>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2D14B2F6-E20D-49C8-909A-D4A12B20ACB3}"/>
              </a:ext>
            </a:extLst>
          </p:cNvPr>
          <p:cNvSpPr txBox="1"/>
          <p:nvPr/>
        </p:nvSpPr>
        <p:spPr>
          <a:xfrm>
            <a:off x="594919" y="196290"/>
            <a:ext cx="10755386"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ACECQA educational games to support ongoing learning</a:t>
            </a:r>
          </a:p>
        </p:txBody>
      </p:sp>
      <p:cxnSp>
        <p:nvCxnSpPr>
          <p:cNvPr id="17" name="Straight Connector 16">
            <a:extLst>
              <a:ext uri="{FF2B5EF4-FFF2-40B4-BE49-F238E27FC236}">
                <a16:creationId xmlns:a16="http://schemas.microsoft.com/office/drawing/2014/main" id="{E9B620B8-3842-4C5A-BAA2-075A41E3C6B4}"/>
              </a:ext>
            </a:extLst>
          </p:cNvPr>
          <p:cNvCxnSpPr>
            <a:cxnSpLocks/>
          </p:cNvCxnSpPr>
          <p:nvPr/>
        </p:nvCxnSpPr>
        <p:spPr>
          <a:xfrm>
            <a:off x="675344" y="845648"/>
            <a:ext cx="9425259"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AE9AF02E-F2DF-4851-93F6-E845A5351647}"/>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46</a:t>
            </a:fld>
            <a:endParaRPr lang="en-AU" sz="1800" b="1" dirty="0">
              <a:solidFill>
                <a:schemeClr val="tx1"/>
              </a:solidFill>
            </a:endParaRPr>
          </a:p>
        </p:txBody>
      </p:sp>
      <p:cxnSp>
        <p:nvCxnSpPr>
          <p:cNvPr id="19" name="Straight Connector 18">
            <a:extLst>
              <a:ext uri="{FF2B5EF4-FFF2-40B4-BE49-F238E27FC236}">
                <a16:creationId xmlns:a16="http://schemas.microsoft.com/office/drawing/2014/main" id="{357307F9-AA6A-4A98-B004-123D80A87578}"/>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323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7005" y="1489323"/>
            <a:ext cx="6096000" cy="2923877"/>
          </a:xfrm>
          <a:prstGeom prst="rect">
            <a:avLst/>
          </a:prstGeom>
        </p:spPr>
        <p:txBody>
          <a:bodyPr>
            <a:spAutoFit/>
          </a:bodyPr>
          <a:lstStyle/>
          <a:p>
            <a:r>
              <a:rPr lang="en-US" b="1" dirty="0">
                <a:cs typeface="Calibri Light"/>
              </a:rPr>
              <a:t>ACECQA</a:t>
            </a:r>
          </a:p>
          <a:p>
            <a:r>
              <a:rPr lang="en-US" dirty="0">
                <a:cs typeface="Calibri Light"/>
              </a:rPr>
              <a:t>Website: </a:t>
            </a:r>
            <a:r>
              <a:rPr lang="en-US" dirty="0">
                <a:cs typeface="Calibri Light"/>
                <a:hlinkClick r:id="rId2"/>
              </a:rPr>
              <a:t>www.acecqa.gov.au</a:t>
            </a:r>
            <a:endParaRPr lang="en-US" dirty="0">
              <a:cs typeface="Calibri Light"/>
            </a:endParaRPr>
          </a:p>
          <a:p>
            <a:r>
              <a:rPr lang="en-US" dirty="0">
                <a:cs typeface="Calibri Light"/>
              </a:rPr>
              <a:t>Email: </a:t>
            </a:r>
            <a:r>
              <a:rPr lang="en-US" dirty="0">
                <a:cs typeface="Calibri Light"/>
                <a:hlinkClick r:id="rId3"/>
              </a:rPr>
              <a:t>info@acecqa.gov.au</a:t>
            </a:r>
            <a:r>
              <a:rPr lang="en-US" dirty="0">
                <a:cs typeface="Calibri Light"/>
              </a:rPr>
              <a:t>  </a:t>
            </a:r>
          </a:p>
          <a:p>
            <a:r>
              <a:rPr lang="en-US" dirty="0">
                <a:cs typeface="Calibri Light"/>
              </a:rPr>
              <a:t>Facebook: </a:t>
            </a:r>
            <a:r>
              <a:rPr lang="en-US" dirty="0">
                <a:cs typeface="Calibri Light"/>
                <a:hlinkClick r:id="rId4"/>
              </a:rPr>
              <a:t>www.facebook.com/ACECQA</a:t>
            </a:r>
            <a:r>
              <a:rPr lang="en-US" dirty="0">
                <a:cs typeface="Calibri Light"/>
              </a:rPr>
              <a:t>  </a:t>
            </a:r>
          </a:p>
          <a:p>
            <a:r>
              <a:rPr lang="en-US" dirty="0">
                <a:cs typeface="Calibri Light"/>
              </a:rPr>
              <a:t>Phone: </a:t>
            </a:r>
            <a:r>
              <a:rPr lang="en-AU" dirty="0"/>
              <a:t>1300 422 327</a:t>
            </a:r>
            <a:r>
              <a:rPr lang="en-US" dirty="0">
                <a:cs typeface="Calibri Light"/>
              </a:rPr>
              <a:t>            </a:t>
            </a:r>
          </a:p>
          <a:p>
            <a:endParaRPr lang="en-US" sz="2000" b="1" dirty="0">
              <a:cs typeface="Calibri Light"/>
            </a:endParaRPr>
          </a:p>
          <a:p>
            <a:endParaRPr lang="en-US" sz="2000" b="1" dirty="0">
              <a:cs typeface="Calibri Light"/>
            </a:endParaRPr>
          </a:p>
          <a:p>
            <a:r>
              <a:rPr lang="en-US" b="1" dirty="0">
                <a:cs typeface="Calibri Light"/>
              </a:rPr>
              <a:t>Subscribe to:</a:t>
            </a:r>
          </a:p>
          <a:p>
            <a:pPr marL="342900" indent="-342900">
              <a:buFont typeface="Arial" panose="020B0604020202020204" pitchFamily="34" charset="0"/>
              <a:buChar char="•"/>
            </a:pPr>
            <a:r>
              <a:rPr lang="en-US" dirty="0">
                <a:cs typeface="Calibri Light"/>
              </a:rPr>
              <a:t>ACECQA Newsletter </a:t>
            </a:r>
          </a:p>
          <a:p>
            <a:pPr marL="342900" indent="-342900">
              <a:buFont typeface="Arial" panose="020B0604020202020204" pitchFamily="34" charset="0"/>
              <a:buChar char="•"/>
            </a:pPr>
            <a:r>
              <a:rPr lang="en-US" dirty="0">
                <a:cs typeface="Calibri Light"/>
              </a:rPr>
              <a:t>‘We Hear You’ &amp; NEL Blog</a:t>
            </a:r>
            <a:endParaRPr lang="en-US" dirty="0">
              <a:solidFill>
                <a:prstClr val="black"/>
              </a:solidFill>
              <a:cs typeface="Calibri Light"/>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6136" t="5256" r="8416" b="4430"/>
          <a:stretch/>
        </p:blipFill>
        <p:spPr>
          <a:xfrm>
            <a:off x="675344" y="1511936"/>
            <a:ext cx="1252900" cy="1336425"/>
          </a:xfrm>
          <a:prstGeom prst="rect">
            <a:avLst/>
          </a:prstGeom>
        </p:spPr>
      </p:pic>
      <p:pic>
        <p:nvPicPr>
          <p:cNvPr id="10" name="Picture 9"/>
          <p:cNvPicPr>
            <a:picLocks noChangeAspect="1"/>
          </p:cNvPicPr>
          <p:nvPr/>
        </p:nvPicPr>
        <p:blipFill>
          <a:blip r:embed="rId6"/>
          <a:stretch>
            <a:fillRect/>
          </a:stretch>
        </p:blipFill>
        <p:spPr>
          <a:xfrm>
            <a:off x="681900" y="3426725"/>
            <a:ext cx="1336424" cy="1336424"/>
          </a:xfrm>
          <a:prstGeom prst="rect">
            <a:avLst/>
          </a:prstGeom>
        </p:spPr>
      </p:pic>
      <p:sp>
        <p:nvSpPr>
          <p:cNvPr id="13" name="TextBox 12">
            <a:extLst>
              <a:ext uri="{FF2B5EF4-FFF2-40B4-BE49-F238E27FC236}">
                <a16:creationId xmlns:a16="http://schemas.microsoft.com/office/drawing/2014/main" id="{EEABBBCD-80FC-4571-8103-99554C1E46DC}"/>
              </a:ext>
            </a:extLst>
          </p:cNvPr>
          <p:cNvSpPr txBox="1"/>
          <p:nvPr/>
        </p:nvSpPr>
        <p:spPr>
          <a:xfrm>
            <a:off x="594919" y="196290"/>
            <a:ext cx="11334484"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ACECQA Contacts and subscriptions to support ongoing learning</a:t>
            </a:r>
          </a:p>
        </p:txBody>
      </p:sp>
      <p:cxnSp>
        <p:nvCxnSpPr>
          <p:cNvPr id="14" name="Straight Connector 13">
            <a:extLst>
              <a:ext uri="{FF2B5EF4-FFF2-40B4-BE49-F238E27FC236}">
                <a16:creationId xmlns:a16="http://schemas.microsoft.com/office/drawing/2014/main" id="{C00F438C-AD32-413B-8EC6-FB9A3C0BBA50}"/>
              </a:ext>
            </a:extLst>
          </p:cNvPr>
          <p:cNvCxnSpPr>
            <a:cxnSpLocks/>
          </p:cNvCxnSpPr>
          <p:nvPr/>
        </p:nvCxnSpPr>
        <p:spPr>
          <a:xfrm>
            <a:off x="675344" y="845648"/>
            <a:ext cx="10846096"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DA40DF55-4D17-45C2-B35C-07AE6557B18D}"/>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47</a:t>
            </a:fld>
            <a:endParaRPr lang="en-AU" sz="1800" b="1" dirty="0">
              <a:solidFill>
                <a:schemeClr val="tx1"/>
              </a:solidFill>
            </a:endParaRPr>
          </a:p>
        </p:txBody>
      </p:sp>
      <p:cxnSp>
        <p:nvCxnSpPr>
          <p:cNvPr id="16" name="Straight Connector 15">
            <a:extLst>
              <a:ext uri="{FF2B5EF4-FFF2-40B4-BE49-F238E27FC236}">
                <a16:creationId xmlns:a16="http://schemas.microsoft.com/office/drawing/2014/main" id="{FEE53F97-464E-4750-9972-1BEF17AAF381}"/>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956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3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3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7ADE82A0-9917-483F-A76C-9DC1CFA71AE1}"/>
              </a:ext>
            </a:extLst>
          </p:cNvPr>
          <p:cNvSpPr/>
          <p:nvPr/>
        </p:nvSpPr>
        <p:spPr>
          <a:xfrm>
            <a:off x="619125" y="546596"/>
            <a:ext cx="10982325" cy="5709823"/>
          </a:xfrm>
          <a:prstGeom prst="rect">
            <a:avLst/>
          </a:prstGeom>
          <a:noFill/>
          <a:ln w="12700" cap="flat" cmpd="sng" algn="ctr">
            <a:solidFill>
              <a:srgbClr val="0076AB"/>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1" name="Text Box 205">
            <a:extLst>
              <a:ext uri="{FF2B5EF4-FFF2-40B4-BE49-F238E27FC236}">
                <a16:creationId xmlns:a16="http://schemas.microsoft.com/office/drawing/2014/main" id="{ABBA07F1-D7A2-45EC-9410-0DB3C668C452}"/>
              </a:ext>
            </a:extLst>
          </p:cNvPr>
          <p:cNvSpPr txBox="1"/>
          <p:nvPr/>
        </p:nvSpPr>
        <p:spPr>
          <a:xfrm>
            <a:off x="740569" y="3401737"/>
            <a:ext cx="4329112" cy="7810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400"/>
              </a:spcAft>
            </a:pPr>
            <a:r>
              <a:rPr lang="en-AU" sz="2400" b="1" dirty="0">
                <a:latin typeface="Calibri" panose="020F0502020204030204" pitchFamily="34" charset="0"/>
                <a:ea typeface="Calibri" panose="020F0502020204030204" pitchFamily="34" charset="0"/>
              </a:rPr>
              <a:t>Follow up actions</a:t>
            </a:r>
          </a:p>
        </p:txBody>
      </p:sp>
      <p:cxnSp>
        <p:nvCxnSpPr>
          <p:cNvPr id="22" name="Straight Connector 21">
            <a:extLst>
              <a:ext uri="{FF2B5EF4-FFF2-40B4-BE49-F238E27FC236}">
                <a16:creationId xmlns:a16="http://schemas.microsoft.com/office/drawing/2014/main" id="{45F5F047-E786-4CED-84E6-38E726419D7B}"/>
              </a:ext>
            </a:extLst>
          </p:cNvPr>
          <p:cNvCxnSpPr>
            <a:cxnSpLocks/>
            <a:stCxn id="20" idx="1"/>
            <a:endCxn id="20" idx="3"/>
          </p:cNvCxnSpPr>
          <p:nvPr/>
        </p:nvCxnSpPr>
        <p:spPr>
          <a:xfrm>
            <a:off x="619125" y="3401508"/>
            <a:ext cx="10982325" cy="0"/>
          </a:xfrm>
          <a:prstGeom prst="line">
            <a:avLst/>
          </a:prstGeom>
          <a:ln w="12700">
            <a:solidFill>
              <a:srgbClr val="0076AB"/>
            </a:solidFill>
            <a:prstDash val="sysDash"/>
          </a:ln>
        </p:spPr>
        <p:style>
          <a:lnRef idx="1">
            <a:schemeClr val="accent1"/>
          </a:lnRef>
          <a:fillRef idx="0">
            <a:schemeClr val="accent1"/>
          </a:fillRef>
          <a:effectRef idx="0">
            <a:schemeClr val="accent1"/>
          </a:effectRef>
          <a:fontRef idx="minor">
            <a:schemeClr val="tx1"/>
          </a:fontRef>
        </p:style>
      </p:cxnSp>
      <p:pic>
        <p:nvPicPr>
          <p:cNvPr id="23" name="Picture 22" descr="\\acecqa.central\users\SBurt\Downloads\organize.png">
            <a:extLst>
              <a:ext uri="{FF2B5EF4-FFF2-40B4-BE49-F238E27FC236}">
                <a16:creationId xmlns:a16="http://schemas.microsoft.com/office/drawing/2014/main" id="{A9A4712B-F183-45A7-943B-E24F777947B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1792" y="666913"/>
            <a:ext cx="699639" cy="699639"/>
          </a:xfrm>
          <a:prstGeom prst="rect">
            <a:avLst/>
          </a:prstGeom>
          <a:noFill/>
          <a:ln>
            <a:noFill/>
          </a:ln>
        </p:spPr>
      </p:pic>
      <p:sp>
        <p:nvSpPr>
          <p:cNvPr id="24" name="TextBox 23">
            <a:extLst>
              <a:ext uri="{FF2B5EF4-FFF2-40B4-BE49-F238E27FC236}">
                <a16:creationId xmlns:a16="http://schemas.microsoft.com/office/drawing/2014/main" id="{BF8BF223-2D1F-4975-B6B2-6533C72F6211}"/>
              </a:ext>
            </a:extLst>
          </p:cNvPr>
          <p:cNvSpPr txBox="1"/>
          <p:nvPr/>
        </p:nvSpPr>
        <p:spPr>
          <a:xfrm>
            <a:off x="740569" y="558629"/>
            <a:ext cx="2114293" cy="461665"/>
          </a:xfrm>
          <a:prstGeom prst="rect">
            <a:avLst/>
          </a:prstGeom>
          <a:noFill/>
        </p:spPr>
        <p:txBody>
          <a:bodyPr wrap="square" rtlCol="0">
            <a:spAutoFit/>
          </a:bodyPr>
          <a:lstStyle/>
          <a:p>
            <a:pPr>
              <a:spcAft>
                <a:spcPts val="400"/>
              </a:spcAft>
            </a:pPr>
            <a:r>
              <a:rPr lang="en-AU" sz="2400" b="1" dirty="0">
                <a:solidFill>
                  <a:schemeClr val="tx1"/>
                </a:solidFill>
                <a:latin typeface="Calibri" panose="020F0502020204030204" pitchFamily="34" charset="0"/>
                <a:ea typeface="Calibri" panose="020F0502020204030204" pitchFamily="34" charset="0"/>
              </a:rPr>
              <a:t>Notes</a:t>
            </a:r>
          </a:p>
        </p:txBody>
      </p:sp>
      <p:sp>
        <p:nvSpPr>
          <p:cNvPr id="25" name="Slide Number Placeholder 4">
            <a:extLst>
              <a:ext uri="{FF2B5EF4-FFF2-40B4-BE49-F238E27FC236}">
                <a16:creationId xmlns:a16="http://schemas.microsoft.com/office/drawing/2014/main" id="{495A7BDC-63D4-429F-BCF1-9DE65FBF4C37}"/>
              </a:ext>
            </a:extLst>
          </p:cNvPr>
          <p:cNvSpPr txBox="1">
            <a:spLocks/>
          </p:cNvSpPr>
          <p:nvPr/>
        </p:nvSpPr>
        <p:spPr>
          <a:xfrm>
            <a:off x="11521928" y="6388098"/>
            <a:ext cx="498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48</a:t>
            </a:fld>
            <a:endParaRPr lang="en-AU" sz="1800" b="1" dirty="0">
              <a:solidFill>
                <a:schemeClr val="tx1"/>
              </a:solidFill>
            </a:endParaRPr>
          </a:p>
        </p:txBody>
      </p:sp>
      <p:cxnSp>
        <p:nvCxnSpPr>
          <p:cNvPr id="26" name="Straight Connector 25">
            <a:extLst>
              <a:ext uri="{FF2B5EF4-FFF2-40B4-BE49-F238E27FC236}">
                <a16:creationId xmlns:a16="http://schemas.microsoft.com/office/drawing/2014/main" id="{3C3024E8-3201-455A-AAF3-97EDF8FF4C79}"/>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012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screenshot of a cell phone&#10;&#10;Description automatically generated">
            <a:extLst>
              <a:ext uri="{FF2B5EF4-FFF2-40B4-BE49-F238E27FC236}">
                <a16:creationId xmlns:a16="http://schemas.microsoft.com/office/drawing/2014/main" id="{178314F1-4995-0145-84F4-EEB09D8D6BD9}"/>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771251" y="479154"/>
            <a:ext cx="10593977" cy="5946724"/>
          </a:xfrm>
        </p:spPr>
      </p:pic>
      <p:cxnSp>
        <p:nvCxnSpPr>
          <p:cNvPr id="10" name="Straight Connector 9">
            <a:extLst>
              <a:ext uri="{FF2B5EF4-FFF2-40B4-BE49-F238E27FC236}">
                <a16:creationId xmlns:a16="http://schemas.microsoft.com/office/drawing/2014/main" id="{F62CD83B-68BC-465B-B16F-972B8D21426C}"/>
              </a:ext>
            </a:extLst>
          </p:cNvPr>
          <p:cNvCxnSpPr>
            <a:cxnSpLocks/>
          </p:cNvCxnSpPr>
          <p:nvPr/>
        </p:nvCxnSpPr>
        <p:spPr>
          <a:xfrm>
            <a:off x="657225" y="876300"/>
            <a:ext cx="16002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632D97B-CE9C-4F6F-8920-195A80C55FCC}"/>
              </a:ext>
            </a:extLst>
          </p:cNvPr>
          <p:cNvSpPr txBox="1"/>
          <p:nvPr/>
        </p:nvSpPr>
        <p:spPr>
          <a:xfrm>
            <a:off x="628650" y="262950"/>
            <a:ext cx="1785399" cy="584775"/>
          </a:xfrm>
          <a:prstGeom prst="rect">
            <a:avLst/>
          </a:prstGeom>
          <a:noFill/>
        </p:spPr>
        <p:txBody>
          <a:bodyPr wrap="square" rtlCol="0">
            <a:spAutoFit/>
          </a:bodyPr>
          <a:lstStyle/>
          <a:p>
            <a:r>
              <a:rPr lang="en-US" sz="3200" b="1" spc="100" dirty="0">
                <a:solidFill>
                  <a:schemeClr val="tx1"/>
                </a:solidFill>
              </a:rPr>
              <a:t>ACECQA</a:t>
            </a:r>
            <a:endParaRPr lang="en-AU" sz="3200" b="1" dirty="0">
              <a:latin typeface="Calibri" panose="020F0502020204030204" pitchFamily="34" charset="0"/>
              <a:ea typeface="Calibri" panose="020F0502020204030204" pitchFamily="34" charset="0"/>
            </a:endParaRPr>
          </a:p>
        </p:txBody>
      </p:sp>
      <p:sp>
        <p:nvSpPr>
          <p:cNvPr id="13" name="Slide Number Placeholder 4">
            <a:extLst>
              <a:ext uri="{FF2B5EF4-FFF2-40B4-BE49-F238E27FC236}">
                <a16:creationId xmlns:a16="http://schemas.microsoft.com/office/drawing/2014/main" id="{C5755664-06D0-4FCD-BF1A-DF91A9450102}"/>
              </a:ext>
            </a:extLst>
          </p:cNvPr>
          <p:cNvSpPr>
            <a:spLocks noGrp="1"/>
          </p:cNvSpPr>
          <p:nvPr>
            <p:ph type="sldNum" sz="quarter" idx="12"/>
          </p:nvPr>
        </p:nvSpPr>
        <p:spPr>
          <a:xfrm>
            <a:off x="11607653" y="6388098"/>
            <a:ext cx="204831" cy="365125"/>
          </a:xfrm>
        </p:spPr>
        <p:txBody>
          <a:bodyPr/>
          <a:lstStyle/>
          <a:p>
            <a:fld id="{1AED260F-CC73-44A5-9EB3-983336C2F078}" type="slidenum">
              <a:rPr lang="en-AU" sz="1800" b="1" smtClean="0">
                <a:solidFill>
                  <a:schemeClr val="tx1"/>
                </a:solidFill>
              </a:rPr>
              <a:pPr/>
              <a:t>5</a:t>
            </a:fld>
            <a:endParaRPr lang="en-AU" sz="1800" b="1" dirty="0">
              <a:solidFill>
                <a:schemeClr val="tx1"/>
              </a:solidFill>
            </a:endParaRPr>
          </a:p>
        </p:txBody>
      </p:sp>
      <p:cxnSp>
        <p:nvCxnSpPr>
          <p:cNvPr id="14" name="Straight Connector 13">
            <a:extLst>
              <a:ext uri="{FF2B5EF4-FFF2-40B4-BE49-F238E27FC236}">
                <a16:creationId xmlns:a16="http://schemas.microsoft.com/office/drawing/2014/main" id="{52249634-3568-4CCB-86A6-FC2A91B85380}"/>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34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920" y="196290"/>
            <a:ext cx="1785399"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Activity 1</a:t>
            </a:r>
          </a:p>
        </p:txBody>
      </p:sp>
      <p:pic>
        <p:nvPicPr>
          <p:cNvPr id="6" name="Picture 5" descr="\\acecqa.central\users\SBurt\Downloads\group.png"/>
          <p:cNvPicPr/>
          <p:nvPr/>
        </p:nvPicPr>
        <p:blipFill>
          <a:blip r:embed="rId2">
            <a:extLst>
              <a:ext uri="{28A0092B-C50C-407E-A947-70E740481C1C}">
                <a14:useLocalDpi xmlns:a14="http://schemas.microsoft.com/office/drawing/2010/main" val="0"/>
              </a:ext>
            </a:extLst>
          </a:blip>
          <a:srcRect/>
          <a:stretch>
            <a:fillRect/>
          </a:stretch>
        </p:blipFill>
        <p:spPr bwMode="auto">
          <a:xfrm>
            <a:off x="10862869" y="230116"/>
            <a:ext cx="710006" cy="710006"/>
          </a:xfrm>
          <a:prstGeom prst="rect">
            <a:avLst/>
          </a:prstGeom>
          <a:noFill/>
          <a:ln>
            <a:noFill/>
          </a:ln>
        </p:spPr>
      </p:pic>
      <p:sp>
        <p:nvSpPr>
          <p:cNvPr id="5" name="Rectangle 4"/>
          <p:cNvSpPr/>
          <p:nvPr/>
        </p:nvSpPr>
        <p:spPr>
          <a:xfrm>
            <a:off x="628650" y="1279029"/>
            <a:ext cx="10944225" cy="4797906"/>
          </a:xfrm>
          <a:prstGeom prst="rect">
            <a:avLst/>
          </a:prstGeom>
          <a:noFill/>
          <a:ln w="3175" cmpd="sng">
            <a:solidFill>
              <a:srgbClr val="00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cxnSp>
        <p:nvCxnSpPr>
          <p:cNvPr id="9" name="Straight Connector 8">
            <a:extLst>
              <a:ext uri="{FF2B5EF4-FFF2-40B4-BE49-F238E27FC236}">
                <a16:creationId xmlns:a16="http://schemas.microsoft.com/office/drawing/2014/main" id="{3A13256D-B6E9-4003-B2E8-7B5E2BFD7A8B}"/>
              </a:ext>
            </a:extLst>
          </p:cNvPr>
          <p:cNvCxnSpPr>
            <a:cxnSpLocks/>
          </p:cNvCxnSpPr>
          <p:nvPr/>
        </p:nvCxnSpPr>
        <p:spPr>
          <a:xfrm>
            <a:off x="675344" y="845647"/>
            <a:ext cx="16002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9804E13-56E0-4FB9-B197-24D76FC44558}"/>
              </a:ext>
            </a:extLst>
          </p:cNvPr>
          <p:cNvSpPr txBox="1"/>
          <p:nvPr/>
        </p:nvSpPr>
        <p:spPr>
          <a:xfrm>
            <a:off x="2638425" y="262426"/>
            <a:ext cx="6096000" cy="646331"/>
          </a:xfrm>
          <a:prstGeom prst="rect">
            <a:avLst/>
          </a:prstGeom>
          <a:noFill/>
        </p:spPr>
        <p:txBody>
          <a:bodyPr wrap="square">
            <a:spAutoFit/>
          </a:bodyPr>
          <a:lstStyle/>
          <a:p>
            <a:r>
              <a:rPr lang="en-AU" sz="1800" b="1" dirty="0">
                <a:latin typeface="Calibri" panose="020F0502020204030204" pitchFamily="34" charset="0"/>
                <a:ea typeface="Calibri" panose="020F0502020204030204" pitchFamily="34" charset="0"/>
              </a:rPr>
              <a:t>Write down what do you already know about the </a:t>
            </a:r>
            <a:br>
              <a:rPr lang="en-AU" sz="1800" b="1" dirty="0">
                <a:latin typeface="Calibri" panose="020F0502020204030204" pitchFamily="34" charset="0"/>
                <a:ea typeface="Calibri" panose="020F0502020204030204" pitchFamily="34" charset="0"/>
              </a:rPr>
            </a:br>
            <a:r>
              <a:rPr lang="en-AU" sz="1800" b="1" dirty="0">
                <a:latin typeface="Calibri" panose="020F0502020204030204" pitchFamily="34" charset="0"/>
                <a:ea typeface="Calibri" panose="020F0502020204030204" pitchFamily="34" charset="0"/>
              </a:rPr>
              <a:t>National Quality Standard (NQS)?</a:t>
            </a:r>
          </a:p>
        </p:txBody>
      </p:sp>
      <p:sp>
        <p:nvSpPr>
          <p:cNvPr id="14" name="Slide Number Placeholder 4">
            <a:extLst>
              <a:ext uri="{FF2B5EF4-FFF2-40B4-BE49-F238E27FC236}">
                <a16:creationId xmlns:a16="http://schemas.microsoft.com/office/drawing/2014/main" id="{A824DD5E-3EF5-4EC5-A1FF-DA5289538483}"/>
              </a:ext>
            </a:extLst>
          </p:cNvPr>
          <p:cNvSpPr>
            <a:spLocks noGrp="1"/>
          </p:cNvSpPr>
          <p:nvPr>
            <p:ph type="sldNum" sz="quarter" idx="12"/>
          </p:nvPr>
        </p:nvSpPr>
        <p:spPr>
          <a:xfrm>
            <a:off x="11607653" y="6388098"/>
            <a:ext cx="204831" cy="365125"/>
          </a:xfrm>
        </p:spPr>
        <p:txBody>
          <a:bodyPr/>
          <a:lstStyle/>
          <a:p>
            <a:fld id="{1AED260F-CC73-44A5-9EB3-983336C2F078}" type="slidenum">
              <a:rPr lang="en-AU" sz="1800" b="1" smtClean="0">
                <a:solidFill>
                  <a:schemeClr val="tx1"/>
                </a:solidFill>
              </a:rPr>
              <a:pPr/>
              <a:t>6</a:t>
            </a:fld>
            <a:endParaRPr lang="en-AU" sz="1800" b="1" dirty="0">
              <a:solidFill>
                <a:schemeClr val="tx1"/>
              </a:solidFill>
            </a:endParaRPr>
          </a:p>
        </p:txBody>
      </p:sp>
      <p:cxnSp>
        <p:nvCxnSpPr>
          <p:cNvPr id="15" name="Straight Connector 14">
            <a:extLst>
              <a:ext uri="{FF2B5EF4-FFF2-40B4-BE49-F238E27FC236}">
                <a16:creationId xmlns:a16="http://schemas.microsoft.com/office/drawing/2014/main" id="{43593F0B-D104-4AA7-BAE8-BF379E77A6BF}"/>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96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06999" y="265238"/>
            <a:ext cx="4279998" cy="6198514"/>
          </a:xfrm>
          <a:prstGeom prst="rect">
            <a:avLst/>
          </a:prstGeom>
        </p:spPr>
      </p:pic>
      <p:sp>
        <p:nvSpPr>
          <p:cNvPr id="8" name="Slide Number Placeholder 4">
            <a:extLst>
              <a:ext uri="{FF2B5EF4-FFF2-40B4-BE49-F238E27FC236}">
                <a16:creationId xmlns:a16="http://schemas.microsoft.com/office/drawing/2014/main" id="{8C4AD762-BB1C-4029-BB05-693292EFC949}"/>
              </a:ext>
            </a:extLst>
          </p:cNvPr>
          <p:cNvSpPr>
            <a:spLocks noGrp="1"/>
          </p:cNvSpPr>
          <p:nvPr>
            <p:ph type="sldNum" sz="quarter" idx="12"/>
          </p:nvPr>
        </p:nvSpPr>
        <p:spPr>
          <a:xfrm>
            <a:off x="11607653" y="6388098"/>
            <a:ext cx="204831" cy="365125"/>
          </a:xfrm>
        </p:spPr>
        <p:txBody>
          <a:bodyPr/>
          <a:lstStyle/>
          <a:p>
            <a:fld id="{1AED260F-CC73-44A5-9EB3-983336C2F078}" type="slidenum">
              <a:rPr lang="en-AU" sz="1800" b="1" smtClean="0">
                <a:solidFill>
                  <a:schemeClr val="tx1"/>
                </a:solidFill>
              </a:rPr>
              <a:pPr/>
              <a:t>7</a:t>
            </a:fld>
            <a:endParaRPr lang="en-AU" sz="1800" b="1" dirty="0">
              <a:solidFill>
                <a:schemeClr val="tx1"/>
              </a:solidFill>
            </a:endParaRPr>
          </a:p>
        </p:txBody>
      </p:sp>
      <p:cxnSp>
        <p:nvCxnSpPr>
          <p:cNvPr id="9" name="Straight Connector 8">
            <a:extLst>
              <a:ext uri="{FF2B5EF4-FFF2-40B4-BE49-F238E27FC236}">
                <a16:creationId xmlns:a16="http://schemas.microsoft.com/office/drawing/2014/main" id="{50A9979D-EEA3-4236-B5F7-226414CDBD7E}"/>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FFD5EB2-681E-4E3A-AB11-5691D23415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9301" y="253206"/>
            <a:ext cx="4228555" cy="6148335"/>
          </a:xfrm>
          <a:prstGeom prst="rect">
            <a:avLst/>
          </a:prstGeom>
          <a:noFill/>
          <a:ln>
            <a:noFill/>
          </a:ln>
        </p:spPr>
      </p:pic>
    </p:spTree>
    <p:extLst>
      <p:ext uri="{BB962C8B-B14F-4D97-AF65-F5344CB8AC3E}">
        <p14:creationId xmlns:p14="http://schemas.microsoft.com/office/powerpoint/2010/main" val="1464221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cecqa.central\users\SBurt\Downloads\organiz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8875" y="302669"/>
            <a:ext cx="760087" cy="658178"/>
          </a:xfrm>
          <a:prstGeom prst="rect">
            <a:avLst/>
          </a:prstGeom>
          <a:noFill/>
          <a:ln>
            <a:noFill/>
          </a:ln>
        </p:spPr>
      </p:pic>
      <p:sp>
        <p:nvSpPr>
          <p:cNvPr id="3" name="TextBox 2"/>
          <p:cNvSpPr txBox="1"/>
          <p:nvPr/>
        </p:nvSpPr>
        <p:spPr>
          <a:xfrm>
            <a:off x="675344" y="1374712"/>
            <a:ext cx="10953750" cy="432000"/>
          </a:xfrm>
          <a:prstGeom prst="rect">
            <a:avLst/>
          </a:prstGeom>
          <a:noFill/>
          <a:ln w="28575" cmpd="sng">
            <a:solidFill>
              <a:srgbClr val="43B74F"/>
            </a:solidFill>
          </a:ln>
        </p:spPr>
        <p:txBody>
          <a:bodyPr wrap="square" rtlCol="0">
            <a:spAutoFit/>
          </a:bodyPr>
          <a:lstStyle/>
          <a:p>
            <a:r>
              <a:rPr lang="en-AU" dirty="0"/>
              <a:t>Quality Area 1: </a:t>
            </a:r>
          </a:p>
        </p:txBody>
      </p:sp>
      <p:sp>
        <p:nvSpPr>
          <p:cNvPr id="9" name="TextBox 8"/>
          <p:cNvSpPr txBox="1"/>
          <p:nvPr/>
        </p:nvSpPr>
        <p:spPr>
          <a:xfrm>
            <a:off x="675344" y="5062462"/>
            <a:ext cx="10953750" cy="432000"/>
          </a:xfrm>
          <a:prstGeom prst="rect">
            <a:avLst/>
          </a:prstGeom>
          <a:noFill/>
          <a:ln w="28575" cmpd="sng">
            <a:solidFill>
              <a:srgbClr val="1595D3"/>
            </a:solidFill>
          </a:ln>
        </p:spPr>
        <p:txBody>
          <a:bodyPr wrap="square" rtlCol="0">
            <a:spAutoFit/>
          </a:bodyPr>
          <a:lstStyle/>
          <a:p>
            <a:r>
              <a:rPr lang="en-AU" dirty="0"/>
              <a:t>Quality Area 7: </a:t>
            </a:r>
          </a:p>
        </p:txBody>
      </p:sp>
      <p:sp>
        <p:nvSpPr>
          <p:cNvPr id="10" name="TextBox 9"/>
          <p:cNvSpPr txBox="1"/>
          <p:nvPr/>
        </p:nvSpPr>
        <p:spPr>
          <a:xfrm>
            <a:off x="675344" y="4447837"/>
            <a:ext cx="10953750" cy="432000"/>
          </a:xfrm>
          <a:prstGeom prst="rect">
            <a:avLst/>
          </a:prstGeom>
          <a:noFill/>
          <a:ln w="28575" cmpd="sng">
            <a:solidFill>
              <a:srgbClr val="E2178F"/>
            </a:solidFill>
          </a:ln>
        </p:spPr>
        <p:txBody>
          <a:bodyPr wrap="square" rtlCol="0">
            <a:spAutoFit/>
          </a:bodyPr>
          <a:lstStyle/>
          <a:p>
            <a:r>
              <a:rPr lang="en-AU" dirty="0"/>
              <a:t>Quality Area 6: </a:t>
            </a:r>
          </a:p>
        </p:txBody>
      </p:sp>
      <p:sp>
        <p:nvSpPr>
          <p:cNvPr id="11" name="TextBox 10"/>
          <p:cNvSpPr txBox="1"/>
          <p:nvPr/>
        </p:nvSpPr>
        <p:spPr>
          <a:xfrm>
            <a:off x="675344" y="3833212"/>
            <a:ext cx="10953750" cy="432000"/>
          </a:xfrm>
          <a:prstGeom prst="rect">
            <a:avLst/>
          </a:prstGeom>
          <a:noFill/>
          <a:ln w="28575" cmpd="sng">
            <a:solidFill>
              <a:srgbClr val="FAA21B"/>
            </a:solidFill>
          </a:ln>
        </p:spPr>
        <p:txBody>
          <a:bodyPr wrap="square" rtlCol="0">
            <a:spAutoFit/>
          </a:bodyPr>
          <a:lstStyle/>
          <a:p>
            <a:r>
              <a:rPr lang="en-AU" dirty="0"/>
              <a:t>Quality Area 5: </a:t>
            </a:r>
          </a:p>
        </p:txBody>
      </p:sp>
      <p:sp>
        <p:nvSpPr>
          <p:cNvPr id="12" name="TextBox 11"/>
          <p:cNvSpPr txBox="1"/>
          <p:nvPr/>
        </p:nvSpPr>
        <p:spPr>
          <a:xfrm>
            <a:off x="675344" y="3218587"/>
            <a:ext cx="10953750" cy="432000"/>
          </a:xfrm>
          <a:prstGeom prst="rect">
            <a:avLst/>
          </a:prstGeom>
          <a:noFill/>
          <a:ln w="28575" cmpd="sng">
            <a:solidFill>
              <a:srgbClr val="ABD25F"/>
            </a:solidFill>
          </a:ln>
        </p:spPr>
        <p:txBody>
          <a:bodyPr wrap="square" rtlCol="0">
            <a:spAutoFit/>
          </a:bodyPr>
          <a:lstStyle/>
          <a:p>
            <a:r>
              <a:rPr lang="en-AU" dirty="0"/>
              <a:t>Quality Area 4: </a:t>
            </a:r>
          </a:p>
        </p:txBody>
      </p:sp>
      <p:sp>
        <p:nvSpPr>
          <p:cNvPr id="13" name="TextBox 12"/>
          <p:cNvSpPr txBox="1"/>
          <p:nvPr/>
        </p:nvSpPr>
        <p:spPr>
          <a:xfrm>
            <a:off x="675344" y="2603962"/>
            <a:ext cx="10953750" cy="432000"/>
          </a:xfrm>
          <a:prstGeom prst="rect">
            <a:avLst/>
          </a:prstGeom>
          <a:noFill/>
          <a:ln w="28575" cmpd="sng">
            <a:solidFill>
              <a:srgbClr val="E991A5"/>
            </a:solidFill>
          </a:ln>
        </p:spPr>
        <p:txBody>
          <a:bodyPr wrap="square" rtlCol="0">
            <a:spAutoFit/>
          </a:bodyPr>
          <a:lstStyle/>
          <a:p>
            <a:r>
              <a:rPr lang="en-AU" dirty="0"/>
              <a:t>Quality Area 3: </a:t>
            </a:r>
          </a:p>
        </p:txBody>
      </p:sp>
      <p:sp>
        <p:nvSpPr>
          <p:cNvPr id="14" name="TextBox 13"/>
          <p:cNvSpPr txBox="1"/>
          <p:nvPr/>
        </p:nvSpPr>
        <p:spPr>
          <a:xfrm>
            <a:off x="675344" y="1989337"/>
            <a:ext cx="10953750" cy="432000"/>
          </a:xfrm>
          <a:prstGeom prst="rect">
            <a:avLst/>
          </a:prstGeom>
          <a:noFill/>
          <a:ln w="28575" cmpd="sng">
            <a:solidFill>
              <a:srgbClr val="FFD522"/>
            </a:solidFill>
          </a:ln>
        </p:spPr>
        <p:txBody>
          <a:bodyPr wrap="square" rtlCol="0">
            <a:spAutoFit/>
          </a:bodyPr>
          <a:lstStyle/>
          <a:p>
            <a:r>
              <a:rPr lang="en-AU" dirty="0"/>
              <a:t>Quality Area 2: </a:t>
            </a:r>
          </a:p>
        </p:txBody>
      </p:sp>
      <p:sp>
        <p:nvSpPr>
          <p:cNvPr id="4" name="TextBox 3"/>
          <p:cNvSpPr txBox="1"/>
          <p:nvPr/>
        </p:nvSpPr>
        <p:spPr>
          <a:xfrm>
            <a:off x="2647950" y="564700"/>
            <a:ext cx="6829425" cy="369319"/>
          </a:xfrm>
          <a:prstGeom prst="rect">
            <a:avLst/>
          </a:prstGeom>
          <a:noFill/>
        </p:spPr>
        <p:txBody>
          <a:bodyPr wrap="square" rtlCol="0">
            <a:spAutoFit/>
          </a:bodyPr>
          <a:lstStyle/>
          <a:p>
            <a:r>
              <a:rPr lang="en-AU" dirty="0"/>
              <a:t>In your own words write down what each quality area means to you.</a:t>
            </a:r>
          </a:p>
        </p:txBody>
      </p:sp>
      <p:sp>
        <p:nvSpPr>
          <p:cNvPr id="15" name="TextBox 14">
            <a:extLst>
              <a:ext uri="{FF2B5EF4-FFF2-40B4-BE49-F238E27FC236}">
                <a16:creationId xmlns:a16="http://schemas.microsoft.com/office/drawing/2014/main" id="{7FE527E5-D9AA-402F-9309-F72583C63596}"/>
              </a:ext>
            </a:extLst>
          </p:cNvPr>
          <p:cNvSpPr txBox="1"/>
          <p:nvPr/>
        </p:nvSpPr>
        <p:spPr>
          <a:xfrm>
            <a:off x="594920" y="196290"/>
            <a:ext cx="1785399" cy="584775"/>
          </a:xfrm>
          <a:prstGeom prst="rect">
            <a:avLst/>
          </a:prstGeom>
          <a:noFill/>
        </p:spPr>
        <p:txBody>
          <a:bodyPr wrap="square" rtlCol="0">
            <a:spAutoFit/>
          </a:bodyPr>
          <a:lstStyle/>
          <a:p>
            <a:r>
              <a:rPr lang="en-AU" sz="3200" b="1" dirty="0">
                <a:latin typeface="Calibri" panose="020F0502020204030204" pitchFamily="34" charset="0"/>
                <a:ea typeface="Calibri" panose="020F0502020204030204" pitchFamily="34" charset="0"/>
              </a:rPr>
              <a:t>Activity 2</a:t>
            </a:r>
          </a:p>
        </p:txBody>
      </p:sp>
      <p:cxnSp>
        <p:nvCxnSpPr>
          <p:cNvPr id="16" name="Straight Connector 15">
            <a:extLst>
              <a:ext uri="{FF2B5EF4-FFF2-40B4-BE49-F238E27FC236}">
                <a16:creationId xmlns:a16="http://schemas.microsoft.com/office/drawing/2014/main" id="{5528FA83-1699-44A4-835D-1A03B909C72A}"/>
              </a:ext>
            </a:extLst>
          </p:cNvPr>
          <p:cNvCxnSpPr>
            <a:cxnSpLocks/>
          </p:cNvCxnSpPr>
          <p:nvPr/>
        </p:nvCxnSpPr>
        <p:spPr>
          <a:xfrm>
            <a:off x="675344" y="845647"/>
            <a:ext cx="16002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C623875-2F76-4E4B-8864-20368442446D}"/>
              </a:ext>
            </a:extLst>
          </p:cNvPr>
          <p:cNvSpPr txBox="1"/>
          <p:nvPr/>
        </p:nvSpPr>
        <p:spPr>
          <a:xfrm>
            <a:off x="2638425" y="262426"/>
            <a:ext cx="6096000" cy="369332"/>
          </a:xfrm>
          <a:prstGeom prst="rect">
            <a:avLst/>
          </a:prstGeom>
          <a:noFill/>
        </p:spPr>
        <p:txBody>
          <a:bodyPr wrap="square">
            <a:spAutoFit/>
          </a:bodyPr>
          <a:lstStyle/>
          <a:p>
            <a:r>
              <a:rPr lang="en-AU" sz="1800" b="1" dirty="0">
                <a:latin typeface="Calibri" panose="020F0502020204030204" pitchFamily="34" charset="0"/>
                <a:ea typeface="Calibri" panose="020F0502020204030204" pitchFamily="34" charset="0"/>
              </a:rPr>
              <a:t>The National Quality Standard</a:t>
            </a:r>
          </a:p>
        </p:txBody>
      </p:sp>
      <p:sp>
        <p:nvSpPr>
          <p:cNvPr id="21" name="Slide Number Placeholder 4">
            <a:extLst>
              <a:ext uri="{FF2B5EF4-FFF2-40B4-BE49-F238E27FC236}">
                <a16:creationId xmlns:a16="http://schemas.microsoft.com/office/drawing/2014/main" id="{0C510600-FAC3-4DB9-9C13-06D0E8D65199}"/>
              </a:ext>
            </a:extLst>
          </p:cNvPr>
          <p:cNvSpPr>
            <a:spLocks noGrp="1"/>
          </p:cNvSpPr>
          <p:nvPr>
            <p:ph type="sldNum" sz="quarter" idx="12"/>
          </p:nvPr>
        </p:nvSpPr>
        <p:spPr>
          <a:xfrm>
            <a:off x="11607653" y="6388098"/>
            <a:ext cx="204831" cy="365125"/>
          </a:xfrm>
        </p:spPr>
        <p:txBody>
          <a:bodyPr/>
          <a:lstStyle/>
          <a:p>
            <a:fld id="{1AED260F-CC73-44A5-9EB3-983336C2F078}" type="slidenum">
              <a:rPr lang="en-AU" sz="1800" b="1" smtClean="0">
                <a:solidFill>
                  <a:schemeClr val="tx1"/>
                </a:solidFill>
              </a:rPr>
              <a:pPr/>
              <a:t>8</a:t>
            </a:fld>
            <a:endParaRPr lang="en-AU" sz="1800" b="1" dirty="0">
              <a:solidFill>
                <a:schemeClr val="tx1"/>
              </a:solidFill>
            </a:endParaRPr>
          </a:p>
        </p:txBody>
      </p:sp>
      <p:cxnSp>
        <p:nvCxnSpPr>
          <p:cNvPr id="22" name="Straight Connector 21">
            <a:extLst>
              <a:ext uri="{FF2B5EF4-FFF2-40B4-BE49-F238E27FC236}">
                <a16:creationId xmlns:a16="http://schemas.microsoft.com/office/drawing/2014/main" id="{CE8AE79E-D1D3-4EEB-8B2D-A3D4F241949F}"/>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12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045">
            <a:extLst>
              <a:ext uri="{FF2B5EF4-FFF2-40B4-BE49-F238E27FC236}">
                <a16:creationId xmlns:a16="http://schemas.microsoft.com/office/drawing/2014/main" id="{B525F95B-9D93-6948-890A-BFD3B38DCC6F}"/>
              </a:ext>
            </a:extLst>
          </p:cNvPr>
          <p:cNvSpPr txBox="1"/>
          <p:nvPr/>
        </p:nvSpPr>
        <p:spPr>
          <a:xfrm>
            <a:off x="10716671" y="600257"/>
            <a:ext cx="350196" cy="44747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AU" sz="1100" dirty="0">
              <a:solidFill>
                <a:prstClr val="black"/>
              </a:solidFill>
              <a:ea typeface="Calibri" panose="020F0502020204030204" pitchFamily="34" charset="0"/>
              <a:cs typeface="Times New Roman" panose="02020603050405020304" pitchFamily="18" charset="0"/>
            </a:endParaRPr>
          </a:p>
        </p:txBody>
      </p:sp>
      <p:graphicFrame>
        <p:nvGraphicFramePr>
          <p:cNvPr id="13" name="Diagram 12">
            <a:extLst>
              <a:ext uri="{FF2B5EF4-FFF2-40B4-BE49-F238E27FC236}">
                <a16:creationId xmlns:a16="http://schemas.microsoft.com/office/drawing/2014/main" id="{CF7BAA8F-82C3-0C46-8358-2B595EA2DBFD}"/>
              </a:ext>
            </a:extLst>
          </p:cNvPr>
          <p:cNvGraphicFramePr>
            <a:graphicFrameLocks noChangeAspect="1"/>
          </p:cNvGraphicFramePr>
          <p:nvPr>
            <p:extLst>
              <p:ext uri="{D42A27DB-BD31-4B8C-83A1-F6EECF244321}">
                <p14:modId xmlns:p14="http://schemas.microsoft.com/office/powerpoint/2010/main" val="1501840282"/>
              </p:ext>
            </p:extLst>
          </p:nvPr>
        </p:nvGraphicFramePr>
        <p:xfrm>
          <a:off x="2574982" y="1227438"/>
          <a:ext cx="7054163" cy="4836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B169F72E-1AC3-1644-9694-0F68A8C145AA}"/>
              </a:ext>
            </a:extLst>
          </p:cNvPr>
          <p:cNvSpPr/>
          <p:nvPr/>
        </p:nvSpPr>
        <p:spPr>
          <a:xfrm>
            <a:off x="5409923" y="3099260"/>
            <a:ext cx="1512000" cy="1512000"/>
          </a:xfrm>
          <a:prstGeom prst="ellipse">
            <a:avLst/>
          </a:prstGeom>
          <a:noFill/>
          <a:ln w="34925">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QIP </a:t>
            </a:r>
          </a:p>
          <a:p>
            <a:pPr algn="ctr"/>
            <a:r>
              <a:rPr lang="en-US" dirty="0">
                <a:solidFill>
                  <a:srgbClr val="002060"/>
                </a:solidFill>
              </a:rPr>
              <a:t>CYCLE</a:t>
            </a:r>
          </a:p>
        </p:txBody>
      </p:sp>
      <p:sp>
        <p:nvSpPr>
          <p:cNvPr id="6" name="Curved Left Arrow 5">
            <a:extLst>
              <a:ext uri="{FF2B5EF4-FFF2-40B4-BE49-F238E27FC236}">
                <a16:creationId xmlns:a16="http://schemas.microsoft.com/office/drawing/2014/main" id="{F788835E-C58F-2348-868E-37DA19275CB6}"/>
              </a:ext>
            </a:extLst>
          </p:cNvPr>
          <p:cNvSpPr/>
          <p:nvPr/>
        </p:nvSpPr>
        <p:spPr>
          <a:xfrm rot="4138518">
            <a:off x="5970517" y="3606547"/>
            <a:ext cx="604271" cy="1158898"/>
          </a:xfrm>
          <a:prstGeom prst="curvedLeftArrow">
            <a:avLst/>
          </a:prstGeom>
          <a:gradFill>
            <a:gsLst>
              <a:gs pos="0">
                <a:schemeClr val="tx1">
                  <a:lumMod val="75000"/>
                  <a:lumOff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9" name="Curved Left Arrow 18">
            <a:extLst>
              <a:ext uri="{FF2B5EF4-FFF2-40B4-BE49-F238E27FC236}">
                <a16:creationId xmlns:a16="http://schemas.microsoft.com/office/drawing/2014/main" id="{6BF5142D-5E23-8B4A-A00D-09AEC952DC02}"/>
              </a:ext>
            </a:extLst>
          </p:cNvPr>
          <p:cNvSpPr/>
          <p:nvPr/>
        </p:nvSpPr>
        <p:spPr>
          <a:xfrm rot="14937459">
            <a:off x="5761256" y="2998981"/>
            <a:ext cx="571806" cy="1145549"/>
          </a:xfrm>
          <a:prstGeom prst="curvedLeftArrow">
            <a:avLst/>
          </a:prstGeom>
          <a:gradFill>
            <a:gsLst>
              <a:gs pos="0">
                <a:schemeClr val="tx1">
                  <a:lumMod val="75000"/>
                  <a:lumOff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 name="Slide Number Placeholder 1">
            <a:extLst>
              <a:ext uri="{FF2B5EF4-FFF2-40B4-BE49-F238E27FC236}">
                <a16:creationId xmlns:a16="http://schemas.microsoft.com/office/drawing/2014/main" id="{4C974FA0-93C6-4B64-974B-F1F0B10BBB36}"/>
              </a:ext>
            </a:extLst>
          </p:cNvPr>
          <p:cNvSpPr>
            <a:spLocks noGrp="1"/>
          </p:cNvSpPr>
          <p:nvPr>
            <p:ph type="sldNum" sz="quarter" idx="12"/>
          </p:nvPr>
        </p:nvSpPr>
        <p:spPr/>
        <p:txBody>
          <a:bodyPr/>
          <a:lstStyle/>
          <a:p>
            <a:fld id="{1EF33B6B-D7BF-41C9-B230-8C03A4C81EA8}" type="slidenum">
              <a:rPr lang="en-AU" smtClean="0">
                <a:solidFill>
                  <a:prstClr val="white"/>
                </a:solidFill>
              </a:rPr>
              <a:pPr/>
              <a:t>9</a:t>
            </a:fld>
            <a:endParaRPr lang="en-AU" dirty="0">
              <a:solidFill>
                <a:prstClr val="white"/>
              </a:solidFill>
            </a:endParaRPr>
          </a:p>
        </p:txBody>
      </p:sp>
      <p:sp>
        <p:nvSpPr>
          <p:cNvPr id="3" name="Rectangle 2"/>
          <p:cNvSpPr/>
          <p:nvPr/>
        </p:nvSpPr>
        <p:spPr>
          <a:xfrm>
            <a:off x="9287064" y="6259295"/>
            <a:ext cx="1935081" cy="276999"/>
          </a:xfrm>
          <a:prstGeom prst="rect">
            <a:avLst/>
          </a:prstGeom>
        </p:spPr>
        <p:txBody>
          <a:bodyPr wrap="none">
            <a:spAutoFit/>
          </a:bodyPr>
          <a:lstStyle/>
          <a:p>
            <a:pPr algn="r"/>
            <a:r>
              <a:rPr lang="en-AU" sz="1200" i="1" dirty="0"/>
              <a:t>(Self-assessment Tool, p. 18)</a:t>
            </a:r>
          </a:p>
        </p:txBody>
      </p:sp>
      <p:sp>
        <p:nvSpPr>
          <p:cNvPr id="15" name="TextBox 14">
            <a:extLst>
              <a:ext uri="{FF2B5EF4-FFF2-40B4-BE49-F238E27FC236}">
                <a16:creationId xmlns:a16="http://schemas.microsoft.com/office/drawing/2014/main" id="{0140E151-52CD-4F22-9AFB-175856B033FA}"/>
              </a:ext>
            </a:extLst>
          </p:cNvPr>
          <p:cNvSpPr txBox="1"/>
          <p:nvPr/>
        </p:nvSpPr>
        <p:spPr>
          <a:xfrm>
            <a:off x="594920" y="196290"/>
            <a:ext cx="7808120" cy="535531"/>
          </a:xfrm>
          <a:prstGeom prst="rect">
            <a:avLst/>
          </a:prstGeom>
          <a:noFill/>
        </p:spPr>
        <p:txBody>
          <a:bodyPr wrap="square" rtlCol="0">
            <a:spAutoFit/>
          </a:bodyPr>
          <a:lstStyle/>
          <a:p>
            <a:pPr>
              <a:lnSpc>
                <a:spcPct val="90000"/>
              </a:lnSpc>
              <a:spcBef>
                <a:spcPct val="0"/>
              </a:spcBef>
            </a:pPr>
            <a:r>
              <a:rPr lang="en-US" sz="3200" b="1" dirty="0">
                <a:latin typeface="Calibri" panose="020F0502020204030204" pitchFamily="34" charset="0"/>
                <a:ea typeface="Calibri" panose="020F0502020204030204" pitchFamily="34" charset="0"/>
              </a:rPr>
              <a:t>The Quality Improvement Process</a:t>
            </a:r>
            <a:endParaRPr lang="en-AU" sz="3200" b="1" dirty="0">
              <a:latin typeface="Calibri" panose="020F0502020204030204" pitchFamily="34" charset="0"/>
              <a:ea typeface="Calibri" panose="020F0502020204030204" pitchFamily="34" charset="0"/>
            </a:endParaRPr>
          </a:p>
        </p:txBody>
      </p:sp>
      <p:cxnSp>
        <p:nvCxnSpPr>
          <p:cNvPr id="16" name="Straight Connector 15">
            <a:extLst>
              <a:ext uri="{FF2B5EF4-FFF2-40B4-BE49-F238E27FC236}">
                <a16:creationId xmlns:a16="http://schemas.microsoft.com/office/drawing/2014/main" id="{31D1A95C-EC53-4D20-93D4-422020101B09}"/>
              </a:ext>
            </a:extLst>
          </p:cNvPr>
          <p:cNvCxnSpPr>
            <a:cxnSpLocks/>
          </p:cNvCxnSpPr>
          <p:nvPr/>
        </p:nvCxnSpPr>
        <p:spPr>
          <a:xfrm>
            <a:off x="675344" y="845647"/>
            <a:ext cx="5696881"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
        <p:nvSpPr>
          <p:cNvPr id="17" name="Slide Number Placeholder 4">
            <a:extLst>
              <a:ext uri="{FF2B5EF4-FFF2-40B4-BE49-F238E27FC236}">
                <a16:creationId xmlns:a16="http://schemas.microsoft.com/office/drawing/2014/main" id="{BBC59797-3706-4087-B605-76072A9823F6}"/>
              </a:ext>
            </a:extLst>
          </p:cNvPr>
          <p:cNvSpPr txBox="1">
            <a:spLocks/>
          </p:cNvSpPr>
          <p:nvPr/>
        </p:nvSpPr>
        <p:spPr>
          <a:xfrm>
            <a:off x="11607653" y="6388098"/>
            <a:ext cx="20483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D260F-CC73-44A5-9EB3-983336C2F078}" type="slidenum">
              <a:rPr lang="en-AU" sz="1800" b="1" smtClean="0">
                <a:solidFill>
                  <a:schemeClr val="tx1"/>
                </a:solidFill>
              </a:rPr>
              <a:pPr/>
              <a:t>9</a:t>
            </a:fld>
            <a:endParaRPr lang="en-AU" sz="1800" b="1" dirty="0">
              <a:solidFill>
                <a:schemeClr val="tx1"/>
              </a:solidFill>
            </a:endParaRPr>
          </a:p>
        </p:txBody>
      </p:sp>
      <p:cxnSp>
        <p:nvCxnSpPr>
          <p:cNvPr id="18" name="Straight Connector 17">
            <a:extLst>
              <a:ext uri="{FF2B5EF4-FFF2-40B4-BE49-F238E27FC236}">
                <a16:creationId xmlns:a16="http://schemas.microsoft.com/office/drawing/2014/main" id="{9E65F9A4-4740-4A8A-8E8F-25A766823300}"/>
              </a:ext>
            </a:extLst>
          </p:cNvPr>
          <p:cNvCxnSpPr>
            <a:cxnSpLocks/>
          </p:cNvCxnSpPr>
          <p:nvPr/>
        </p:nvCxnSpPr>
        <p:spPr>
          <a:xfrm>
            <a:off x="11601450" y="6753223"/>
            <a:ext cx="419100" cy="0"/>
          </a:xfrm>
          <a:prstGeom prst="line">
            <a:avLst/>
          </a:prstGeom>
          <a:ln w="38100">
            <a:solidFill>
              <a:srgbClr val="0076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6918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14271</TotalTime>
  <Words>3712</Words>
  <Application>Microsoft Office PowerPoint</Application>
  <PresentationFormat>Widescreen</PresentationFormat>
  <Paragraphs>431</Paragraphs>
  <Slides>48</Slides>
  <Notes>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Sarin Rozental</dc:creator>
  <cp:lastModifiedBy>Benjamin Martin</cp:lastModifiedBy>
  <cp:revision>222</cp:revision>
  <cp:lastPrinted>2021-04-28T00:24:06Z</cp:lastPrinted>
  <dcterms:created xsi:type="dcterms:W3CDTF">2020-06-18T23:50:06Z</dcterms:created>
  <dcterms:modified xsi:type="dcterms:W3CDTF">2021-11-03T03:12:10Z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FE0C4F1D-3533-4536-999D-F229E5BC352B</vt:lpwstr>
  </property>
  <property fmtid="{D5CDD505-2E9C-101B-9397-08002B2CF9AE}" pid="3" name="ArticulatePath">
    <vt:lpwstr>2021 26276  QIP Module  - Sector - Workbook - FINAL</vt:lpwstr>
  </property>
</Properties>
</file>