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256" r:id="rId2"/>
    <p:sldId id="264" r:id="rId3"/>
    <p:sldId id="265" r:id="rId4"/>
    <p:sldId id="259" r:id="rId5"/>
    <p:sldId id="305" r:id="rId6"/>
    <p:sldId id="273" r:id="rId7"/>
    <p:sldId id="258" r:id="rId8"/>
    <p:sldId id="267" r:id="rId9"/>
    <p:sldId id="283" r:id="rId10"/>
    <p:sldId id="306" r:id="rId11"/>
    <p:sldId id="318" r:id="rId12"/>
    <p:sldId id="320" r:id="rId13"/>
    <p:sldId id="319" r:id="rId14"/>
    <p:sldId id="321" r:id="rId15"/>
    <p:sldId id="322" r:id="rId16"/>
    <p:sldId id="323" r:id="rId17"/>
    <p:sldId id="285" r:id="rId18"/>
    <p:sldId id="284" r:id="rId19"/>
    <p:sldId id="286" r:id="rId20"/>
    <p:sldId id="288" r:id="rId21"/>
    <p:sldId id="287" r:id="rId22"/>
    <p:sldId id="289" r:id="rId23"/>
    <p:sldId id="290" r:id="rId24"/>
    <p:sldId id="314" r:id="rId25"/>
    <p:sldId id="291" r:id="rId26"/>
    <p:sldId id="294" r:id="rId27"/>
    <p:sldId id="293" r:id="rId28"/>
    <p:sldId id="327" r:id="rId29"/>
    <p:sldId id="295" r:id="rId30"/>
    <p:sldId id="296" r:id="rId31"/>
    <p:sldId id="315" r:id="rId32"/>
    <p:sldId id="300" r:id="rId33"/>
    <p:sldId id="301" r:id="rId34"/>
    <p:sldId id="302" r:id="rId35"/>
    <p:sldId id="326" r:id="rId36"/>
    <p:sldId id="304" r:id="rId3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C2F"/>
    <a:srgbClr val="1595D3"/>
    <a:srgbClr val="E2178F"/>
    <a:srgbClr val="FAA21B"/>
    <a:srgbClr val="ABD25F"/>
    <a:srgbClr val="E991A5"/>
    <a:srgbClr val="FFD522"/>
    <a:srgbClr val="43B7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32" autoAdjust="0"/>
    <p:restoredTop sz="78339" autoAdjust="0"/>
  </p:normalViewPr>
  <p:slideViewPr>
    <p:cSldViewPr snapToGrid="0" snapToObjects="1">
      <p:cViewPr>
        <p:scale>
          <a:sx n="97" d="100"/>
          <a:sy n="97" d="100"/>
        </p:scale>
        <p:origin x="-1242" y="-72"/>
      </p:cViewPr>
      <p:guideLst>
        <p:guide orient="horz" pos="2160"/>
        <p:guide pos="2880"/>
      </p:guideLst>
    </p:cSldViewPr>
  </p:slideViewPr>
  <p:outlineViewPr>
    <p:cViewPr>
      <p:scale>
        <a:sx n="33" d="100"/>
        <a:sy n="33" d="100"/>
      </p:scale>
      <p:origin x="0" y="0"/>
    </p:cViewPr>
  </p:outlineViewPr>
  <p:notesTextViewPr>
    <p:cViewPr>
      <p:scale>
        <a:sx n="66" d="100"/>
        <a:sy n="66" d="100"/>
      </p:scale>
      <p:origin x="0" y="54"/>
    </p:cViewPr>
  </p:notesTextViewPr>
  <p:notesViewPr>
    <p:cSldViewPr snapToGrid="0" snapToObjects="1">
      <p:cViewPr varScale="1">
        <p:scale>
          <a:sx n="80" d="100"/>
          <a:sy n="80" d="100"/>
        </p:scale>
        <p:origin x="-804"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1989E45-B61C-4795-A0FE-67DBDC3299D0}" type="datetimeFigureOut">
              <a:rPr lang="en-AU" smtClean="0"/>
              <a:t>13/11/2017</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29C083-7165-4E1E-B5E6-452956146393}" type="slidenum">
              <a:rPr lang="en-AU" smtClean="0"/>
              <a:t>‹#›</a:t>
            </a:fld>
            <a:endParaRPr lang="en-AU" dirty="0"/>
          </a:p>
        </p:txBody>
      </p:sp>
    </p:spTree>
    <p:extLst>
      <p:ext uri="{BB962C8B-B14F-4D97-AF65-F5344CB8AC3E}">
        <p14:creationId xmlns:p14="http://schemas.microsoft.com/office/powerpoint/2010/main" val="152903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1</a:t>
            </a:fld>
            <a:endParaRPr lang="en-AU" dirty="0"/>
          </a:p>
        </p:txBody>
      </p:sp>
    </p:spTree>
    <p:extLst>
      <p:ext uri="{BB962C8B-B14F-4D97-AF65-F5344CB8AC3E}">
        <p14:creationId xmlns:p14="http://schemas.microsoft.com/office/powerpoint/2010/main" val="392256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 the revised NQS, the key</a:t>
            </a:r>
            <a:r>
              <a:rPr lang="en-US" b="0" baseline="0" dirty="0" smtClean="0"/>
              <a:t> quality </a:t>
            </a:r>
            <a:r>
              <a:rPr lang="en-US" b="0" dirty="0" smtClean="0"/>
              <a:t>concept has been distilled for each standard &amp; element and is now</a:t>
            </a:r>
            <a:r>
              <a:rPr lang="en-US" b="0" baseline="0" dirty="0" smtClean="0"/>
              <a:t> indicated in a concept column that provides a simple shorthand for navigating the NQS</a:t>
            </a:r>
            <a:r>
              <a:rPr lang="en-US" b="0" dirty="0" smtClean="0"/>
              <a:t>.</a:t>
            </a:r>
            <a:r>
              <a:rPr lang="en-US" b="0" baseline="0" dirty="0" smtClean="0"/>
              <a:t> </a:t>
            </a:r>
          </a:p>
          <a:p>
            <a:endParaRPr lang="en-US" b="0" dirty="0" smtClean="0"/>
          </a:p>
          <a:p>
            <a:r>
              <a:rPr lang="en-US" b="1" dirty="0" smtClean="0"/>
              <a:t>Quality Area 1</a:t>
            </a:r>
            <a:r>
              <a:rPr lang="en-US" b="1" baseline="0" dirty="0" smtClean="0"/>
              <a:t> – Educational Program and Practice </a:t>
            </a:r>
            <a:r>
              <a:rPr lang="en-US" b="0" dirty="0" smtClean="0"/>
              <a:t>is the only Quality Area where the number of standards have increased – the number of elements is unchanged, but these are now distributed</a:t>
            </a:r>
            <a:r>
              <a:rPr lang="en-US" b="0" baseline="0" dirty="0" smtClean="0"/>
              <a:t> evenly across the standards</a:t>
            </a:r>
            <a:r>
              <a:rPr lang="en-US" b="0" dirty="0" smtClean="0"/>
              <a:t>.</a:t>
            </a:r>
            <a:r>
              <a:rPr lang="en-US" b="0" baseline="0" dirty="0" smtClean="0"/>
              <a:t> This was done where possible throughout the revised NQS to ensure a more balanced structure.</a:t>
            </a:r>
          </a:p>
          <a:p>
            <a:endParaRPr lang="en-US" b="0" baseline="0" dirty="0" smtClean="0"/>
          </a:p>
          <a:p>
            <a:r>
              <a:rPr lang="en-US" b="0" baseline="0" dirty="0" smtClean="0"/>
              <a:t>Quality Area 1 is now the only quality area with three standards. T</a:t>
            </a:r>
            <a:r>
              <a:rPr lang="en-US" b="0" dirty="0" smtClean="0"/>
              <a:t>he importance of this Quality Area warrants this. </a:t>
            </a:r>
          </a:p>
          <a:p>
            <a:endParaRPr lang="en-US" b="0" dirty="0" smtClean="0"/>
          </a:p>
          <a:p>
            <a:r>
              <a:rPr lang="en-US" b="0" dirty="0" smtClean="0"/>
              <a:t>Increasing the number of standards was necessary to more clearly delineate the three primary contributors to quality in this Area:</a:t>
            </a:r>
            <a:r>
              <a:rPr lang="en-US" b="0" baseline="0" dirty="0" smtClean="0"/>
              <a:t> </a:t>
            </a:r>
            <a:r>
              <a:rPr lang="en-US" b="0" dirty="0" smtClean="0"/>
              <a:t>Programs, Practice and Assessment, and Planning.</a:t>
            </a:r>
            <a:r>
              <a:rPr lang="en-US" b="0" baseline="0" dirty="0" smtClean="0"/>
              <a:t> </a:t>
            </a:r>
          </a:p>
          <a:p>
            <a:endParaRPr lang="en-US" b="0" baseline="0" dirty="0" smtClean="0"/>
          </a:p>
          <a:p>
            <a:r>
              <a:rPr lang="en-US" b="0" baseline="0" dirty="0" smtClean="0"/>
              <a:t>An example of the change can be seen with Assessment and Planning. This is currently the focus of element 1.2.1, but is also made reference to in current standard 1.1, as well as 1.2. Quality concepts that best relate to Assessment and Planning have been drawn together and grouped under this new Standard.</a:t>
            </a:r>
          </a:p>
          <a:p>
            <a:endParaRPr lang="en-US" b="0" baseline="0" dirty="0" smtClean="0"/>
          </a:p>
          <a:p>
            <a:r>
              <a:rPr lang="en-US" b="0" baseline="0" dirty="0" smtClean="0"/>
              <a:t>Another example of the change is the intentional teaching concept at revised NQS element 1.2.1. This element wasn’t included in the version of the draft NQS included in the Consultation RIS. Sector feedback asked governments to reconsider this change, and on balance this was accepted. The result is a unique element for intentional teaching, and another for responsive teaching and scaffolding. In the current NQS these two concepts are rolled into element 1.2.2 but it was agreed that as they represented distinct concepts, each should be its own element. </a:t>
            </a:r>
          </a:p>
          <a:p>
            <a:endParaRPr lang="en-US" b="0" baseline="0" dirty="0" smtClean="0"/>
          </a:p>
          <a:p>
            <a:endParaRPr lang="en-US" b="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10</a:t>
            </a:fld>
            <a:endParaRPr lang="en-AU" dirty="0"/>
          </a:p>
        </p:txBody>
      </p:sp>
    </p:spTree>
    <p:extLst>
      <p:ext uri="{BB962C8B-B14F-4D97-AF65-F5344CB8AC3E}">
        <p14:creationId xmlns:p14="http://schemas.microsoft.com/office/powerpoint/2010/main" val="1949796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The standards and elements in </a:t>
            </a:r>
            <a:r>
              <a:rPr lang="en-AU" sz="1200" b="1" kern="1200" dirty="0" smtClean="0">
                <a:solidFill>
                  <a:schemeClr val="tx1"/>
                </a:solidFill>
                <a:effectLst/>
                <a:latin typeface="+mn-lt"/>
                <a:ea typeface="+mn-ea"/>
                <a:cs typeface="+mn-cs"/>
              </a:rPr>
              <a:t>Quality Area 2 – Children’s Health and Safety </a:t>
            </a:r>
            <a:r>
              <a:rPr lang="en-AU" sz="1200" kern="1200" dirty="0" smtClean="0">
                <a:solidFill>
                  <a:schemeClr val="tx1"/>
                </a:solidFill>
                <a:effectLst/>
                <a:latin typeface="+mn-lt"/>
                <a:ea typeface="+mn-ea"/>
                <a:cs typeface="+mn-cs"/>
              </a:rPr>
              <a:t>have been consolidated from three standards and ten</a:t>
            </a:r>
            <a:r>
              <a:rPr lang="en-AU" sz="1200" kern="1200" baseline="0" dirty="0" smtClean="0">
                <a:solidFill>
                  <a:schemeClr val="tx1"/>
                </a:solidFill>
                <a:effectLst/>
                <a:latin typeface="+mn-lt"/>
                <a:ea typeface="+mn-ea"/>
                <a:cs typeface="+mn-cs"/>
              </a:rPr>
              <a:t> elements </a:t>
            </a:r>
            <a:r>
              <a:rPr lang="en-AU" sz="1200" kern="1200" dirty="0" smtClean="0">
                <a:solidFill>
                  <a:schemeClr val="tx1"/>
                </a:solidFill>
                <a:effectLst/>
                <a:latin typeface="+mn-lt"/>
                <a:ea typeface="+mn-ea"/>
                <a:cs typeface="+mn-cs"/>
              </a:rPr>
              <a:t>to two</a:t>
            </a:r>
            <a:r>
              <a:rPr lang="en-AU" sz="1200" kern="1200" baseline="0" dirty="0" smtClean="0">
                <a:solidFill>
                  <a:schemeClr val="tx1"/>
                </a:solidFill>
                <a:effectLst/>
                <a:latin typeface="+mn-lt"/>
                <a:ea typeface="+mn-ea"/>
                <a:cs typeface="+mn-cs"/>
              </a:rPr>
              <a:t> standards and six elements</a:t>
            </a:r>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The</a:t>
            </a:r>
            <a:r>
              <a:rPr lang="en-AU" sz="1200" kern="1200" baseline="0" dirty="0" smtClean="0">
                <a:solidFill>
                  <a:schemeClr val="tx1"/>
                </a:solidFill>
                <a:effectLst/>
                <a:latin typeface="+mn-lt"/>
                <a:ea typeface="+mn-ea"/>
                <a:cs typeface="+mn-cs"/>
              </a:rPr>
              <a:t> two standards in the revised NQS</a:t>
            </a:r>
            <a:r>
              <a:rPr lang="en-AU" sz="1200" kern="1200" dirty="0" smtClean="0">
                <a:solidFill>
                  <a:schemeClr val="tx1"/>
                </a:solidFill>
                <a:effectLst/>
                <a:latin typeface="+mn-lt"/>
                <a:ea typeface="+mn-ea"/>
                <a:cs typeface="+mn-cs"/>
              </a:rPr>
              <a:t> clearly</a:t>
            </a:r>
            <a:r>
              <a:rPr lang="en-AU" sz="1200" kern="1200" baseline="0" dirty="0" smtClean="0">
                <a:solidFill>
                  <a:schemeClr val="tx1"/>
                </a:solidFill>
                <a:effectLst/>
                <a:latin typeface="+mn-lt"/>
                <a:ea typeface="+mn-ea"/>
                <a:cs typeface="+mn-cs"/>
              </a:rPr>
              <a:t> delineate ‘health’ and ‘safety’ as distinct </a:t>
            </a:r>
            <a:r>
              <a:rPr lang="en-AU" sz="1200" kern="1200" dirty="0" smtClean="0">
                <a:solidFill>
                  <a:schemeClr val="tx1"/>
                </a:solidFill>
                <a:effectLst/>
                <a:latin typeface="+mn-lt"/>
                <a:ea typeface="+mn-ea"/>
                <a:cs typeface="+mn-cs"/>
              </a:rPr>
              <a:t>quality concepts.</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The new ‘Health’ standard 2.1 incorporates ‘Healthy lifestyle’ as</a:t>
            </a:r>
            <a:r>
              <a:rPr lang="en-AU" sz="1200" kern="1200" baseline="0" dirty="0" smtClean="0">
                <a:solidFill>
                  <a:schemeClr val="tx1"/>
                </a:solidFill>
                <a:effectLst/>
                <a:latin typeface="+mn-lt"/>
                <a:ea typeface="+mn-ea"/>
                <a:cs typeface="+mn-cs"/>
              </a:rPr>
              <a:t> well as </a:t>
            </a:r>
            <a:r>
              <a:rPr lang="en-AU" sz="1200" kern="1200" dirty="0" smtClean="0">
                <a:solidFill>
                  <a:schemeClr val="tx1"/>
                </a:solidFill>
                <a:effectLst/>
                <a:latin typeface="+mn-lt"/>
                <a:ea typeface="+mn-ea"/>
                <a:cs typeface="+mn-cs"/>
              </a:rPr>
              <a:t>‘Wellbeing and comfort’ and ‘Health practices and procedures’’.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The new ‘Safety’ standard 2.2 is a consolidated version of current standard 2.3 ‘Each child is protected’, with three elements instead of the current four.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Adequate</a:t>
            </a:r>
            <a:r>
              <a:rPr lang="en-AU" sz="1200" kern="1200" baseline="0" dirty="0" smtClean="0">
                <a:solidFill>
                  <a:schemeClr val="tx1"/>
                </a:solidFill>
                <a:effectLst/>
                <a:latin typeface="+mn-lt"/>
                <a:ea typeface="+mn-ea"/>
                <a:cs typeface="+mn-cs"/>
              </a:rPr>
              <a:t> supervision was pulled together with taking precautions to protect children from harm and hazard, as the purpose of adequate supervision is also to protect children from harm and hazard.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11</a:t>
            </a:fld>
            <a:endParaRPr lang="en-AU" dirty="0"/>
          </a:p>
        </p:txBody>
      </p:sp>
    </p:spTree>
    <p:extLst>
      <p:ext uri="{BB962C8B-B14F-4D97-AF65-F5344CB8AC3E}">
        <p14:creationId xmlns:p14="http://schemas.microsoft.com/office/powerpoint/2010/main" val="3966395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smtClean="0">
                <a:solidFill>
                  <a:schemeClr val="tx1"/>
                </a:solidFill>
                <a:effectLst/>
                <a:latin typeface="+mn-lt"/>
                <a:ea typeface="+mn-ea"/>
                <a:cs typeface="+mn-cs"/>
              </a:rPr>
              <a:t>Quality Area 3 -</a:t>
            </a:r>
            <a:r>
              <a:rPr lang="en-AU" sz="1200" b="1" kern="1200" baseline="0" dirty="0" smtClean="0">
                <a:solidFill>
                  <a:schemeClr val="tx1"/>
                </a:solidFill>
                <a:effectLst/>
                <a:latin typeface="+mn-lt"/>
                <a:ea typeface="+mn-ea"/>
                <a:cs typeface="+mn-cs"/>
              </a:rPr>
              <a:t> </a:t>
            </a:r>
            <a:r>
              <a:rPr lang="en-AU" sz="1200" b="1" kern="1200" dirty="0" smtClean="0">
                <a:solidFill>
                  <a:schemeClr val="tx1"/>
                </a:solidFill>
                <a:effectLst/>
                <a:latin typeface="+mn-lt"/>
                <a:ea typeface="+mn-ea"/>
                <a:cs typeface="+mn-cs"/>
              </a:rPr>
              <a:t>Physical Environment</a:t>
            </a:r>
            <a:r>
              <a:rPr lang="en-AU" sz="1200" kern="1200" dirty="0" smtClean="0">
                <a:solidFill>
                  <a:schemeClr val="tx1"/>
                </a:solidFill>
                <a:effectLst/>
                <a:latin typeface="+mn-lt"/>
                <a:ea typeface="+mn-ea"/>
                <a:cs typeface="+mn-cs"/>
              </a:rPr>
              <a:t> has been consolidated to two standards and five</a:t>
            </a:r>
            <a:r>
              <a:rPr lang="en-AU" sz="1200" kern="1200" baseline="0" dirty="0" smtClean="0">
                <a:solidFill>
                  <a:schemeClr val="tx1"/>
                </a:solidFill>
                <a:effectLst/>
                <a:latin typeface="+mn-lt"/>
                <a:ea typeface="+mn-ea"/>
                <a:cs typeface="+mn-cs"/>
              </a:rPr>
              <a:t> elements in the revised NQS</a:t>
            </a:r>
            <a:r>
              <a:rPr lang="en-AU" sz="1200" kern="1200" dirty="0" smtClean="0">
                <a:solidFill>
                  <a:schemeClr val="tx1"/>
                </a:solidFill>
                <a:effectLst/>
                <a:latin typeface="+mn-lt"/>
                <a:ea typeface="+mn-ea"/>
                <a:cs typeface="+mn-cs"/>
              </a:rPr>
              <a:t>.</a:t>
            </a:r>
          </a:p>
          <a:p>
            <a:r>
              <a:rPr lang="en-AU"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two standards cover the distinct quality concepts of the design of the service environment, and the use of the service environment.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Quality Area provides a good example of what is meant by ‘reducing conceptual overlap’ in the revised NQS. At the start of the process of revising the NQS, thousands of completed quality assessments were analysed and the data showed a number of cases where two elements were nearly always rated the same way [i.e. both ‘met’ or both ‘not met’]. </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The two elements in the current sustainability standard are a good example of this. The data showed that elements 3.3.1 and 3.3.2 were rated the same way more than 92% of the time and so are duplicative. It is important that each element address a unique concept of quality.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revised NQS</a:t>
            </a:r>
            <a:r>
              <a:rPr lang="en-US" sz="1200" kern="1200" baseline="0" dirty="0" smtClean="0">
                <a:solidFill>
                  <a:schemeClr val="tx1"/>
                </a:solidFill>
                <a:effectLst/>
                <a:latin typeface="+mn-lt"/>
                <a:ea typeface="+mn-ea"/>
                <a:cs typeface="+mn-cs"/>
              </a:rPr>
              <a:t> the concept of e</a:t>
            </a:r>
            <a:r>
              <a:rPr lang="en-US" sz="1200" kern="1200" dirty="0" smtClean="0">
                <a:solidFill>
                  <a:schemeClr val="tx1"/>
                </a:solidFill>
                <a:effectLst/>
                <a:latin typeface="+mn-lt"/>
                <a:ea typeface="+mn-ea"/>
                <a:cs typeface="+mn-cs"/>
              </a:rPr>
              <a:t>nvironmental responsibility is retained as a single element, with a slight shift in emphasis to focus on the child’s experience.</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Standard 3.1 ‘Design’ maintains its focus on the service premises, while being streamlined from three elements to two.</a:t>
            </a:r>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12</a:t>
            </a:fld>
            <a:endParaRPr lang="en-AU" dirty="0"/>
          </a:p>
        </p:txBody>
      </p:sp>
    </p:spTree>
    <p:extLst>
      <p:ext uri="{BB962C8B-B14F-4D97-AF65-F5344CB8AC3E}">
        <p14:creationId xmlns:p14="http://schemas.microsoft.com/office/powerpoint/2010/main" val="3966395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In the revised </a:t>
            </a:r>
            <a:r>
              <a:rPr lang="en-AU" sz="1200" b="1" kern="1200" dirty="0" smtClean="0">
                <a:solidFill>
                  <a:schemeClr val="tx1"/>
                </a:solidFill>
                <a:effectLst/>
                <a:latin typeface="+mn-lt"/>
                <a:ea typeface="+mn-ea"/>
                <a:cs typeface="+mn-cs"/>
              </a:rPr>
              <a:t>Quality Area</a:t>
            </a:r>
            <a:r>
              <a:rPr lang="en-AU" sz="1200" b="1" kern="1200" baseline="0" dirty="0" smtClean="0">
                <a:solidFill>
                  <a:schemeClr val="tx1"/>
                </a:solidFill>
                <a:effectLst/>
                <a:latin typeface="+mn-lt"/>
                <a:ea typeface="+mn-ea"/>
                <a:cs typeface="+mn-cs"/>
              </a:rPr>
              <a:t> 4 – Staffing arrangements</a:t>
            </a:r>
            <a:r>
              <a:rPr lang="en-AU" sz="1200" kern="1200" dirty="0" smtClean="0">
                <a:solidFill>
                  <a:schemeClr val="tx1"/>
                </a:solidFill>
                <a:effectLst/>
                <a:latin typeface="+mn-lt"/>
                <a:ea typeface="+mn-ea"/>
                <a:cs typeface="+mn-cs"/>
              </a:rPr>
              <a:t>, the concept of continuity of educators is brought across to Quality Area 4 from Quality Area 7</a:t>
            </a:r>
            <a:r>
              <a:rPr lang="en-AU" sz="1200" kern="1200" baseline="0" dirty="0" smtClean="0">
                <a:solidFill>
                  <a:schemeClr val="tx1"/>
                </a:solidFill>
                <a:effectLst/>
                <a:latin typeface="+mn-lt"/>
                <a:ea typeface="+mn-ea"/>
                <a:cs typeface="+mn-cs"/>
              </a:rPr>
              <a:t> so that all of the elements related to staffing arrangements are grouped together in the same quality area. </a:t>
            </a:r>
            <a:r>
              <a:rPr lang="en-AU" sz="1200" kern="1200" dirty="0" smtClean="0">
                <a:solidFill>
                  <a:schemeClr val="tx1"/>
                </a:solidFill>
                <a:effectLst/>
                <a:latin typeface="+mn-lt"/>
                <a:ea typeface="+mn-ea"/>
                <a:cs typeface="+mn-cs"/>
              </a:rPr>
              <a:t>The</a:t>
            </a:r>
            <a:r>
              <a:rPr lang="en-AU" sz="1200" kern="1200" baseline="0" dirty="0" smtClean="0">
                <a:solidFill>
                  <a:schemeClr val="tx1"/>
                </a:solidFill>
                <a:effectLst/>
                <a:latin typeface="+mn-lt"/>
                <a:ea typeface="+mn-ea"/>
                <a:cs typeface="+mn-cs"/>
              </a:rPr>
              <a:t> two standards in the revised NQS</a:t>
            </a:r>
            <a:r>
              <a:rPr lang="en-AU" sz="1200" kern="1200" dirty="0" smtClean="0">
                <a:solidFill>
                  <a:schemeClr val="tx1"/>
                </a:solidFill>
                <a:effectLst/>
                <a:latin typeface="+mn-lt"/>
                <a:ea typeface="+mn-ea"/>
                <a:cs typeface="+mn-cs"/>
              </a:rPr>
              <a:t> </a:t>
            </a:r>
            <a:r>
              <a:rPr lang="en-AU" sz="1200" kern="1200" baseline="0" dirty="0" smtClean="0">
                <a:solidFill>
                  <a:schemeClr val="tx1"/>
                </a:solidFill>
                <a:effectLst/>
                <a:latin typeface="+mn-lt"/>
                <a:ea typeface="+mn-ea"/>
                <a:cs typeface="+mn-cs"/>
              </a:rPr>
              <a:t>delineate ‘staffing arrangements’ and ‘professionalism’ of staff as two distinct </a:t>
            </a:r>
            <a:r>
              <a:rPr lang="en-AU" sz="1200" kern="1200" dirty="0" smtClean="0">
                <a:solidFill>
                  <a:schemeClr val="tx1"/>
                </a:solidFill>
                <a:effectLst/>
                <a:latin typeface="+mn-lt"/>
                <a:ea typeface="+mn-ea"/>
                <a:cs typeface="+mn-cs"/>
              </a:rPr>
              <a:t>quality concepts.</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Throughout</a:t>
            </a:r>
            <a:r>
              <a:rPr lang="en-AU" sz="1200" kern="1200" baseline="0" dirty="0" smtClean="0">
                <a:solidFill>
                  <a:schemeClr val="tx1"/>
                </a:solidFill>
                <a:effectLst/>
                <a:latin typeface="+mn-lt"/>
                <a:ea typeface="+mn-ea"/>
                <a:cs typeface="+mn-cs"/>
              </a:rPr>
              <a:t> the revised NQS, elements that duplicate legislative requirements are generally removed. Element </a:t>
            </a:r>
            <a:r>
              <a:rPr lang="en-AU" sz="1200" kern="1200" dirty="0" smtClean="0">
                <a:solidFill>
                  <a:schemeClr val="tx1"/>
                </a:solidFill>
                <a:effectLst/>
                <a:latin typeface="+mn-lt"/>
                <a:ea typeface="+mn-ea"/>
                <a:cs typeface="+mn-cs"/>
              </a:rPr>
              <a:t>4.1.1 ‘Educator to child ratios are maintained at all times’ is</a:t>
            </a:r>
            <a:r>
              <a:rPr lang="en-AU" sz="1200" kern="1200" baseline="0" dirty="0" smtClean="0">
                <a:solidFill>
                  <a:schemeClr val="tx1"/>
                </a:solidFill>
                <a:effectLst/>
                <a:latin typeface="+mn-lt"/>
                <a:ea typeface="+mn-ea"/>
                <a:cs typeface="+mn-cs"/>
              </a:rPr>
              <a:t> an example of this. Services must maintain educator to child ratios at all times to comply with minimum requirements of the law and regulations. </a:t>
            </a:r>
          </a:p>
          <a:p>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In response to consultation feedback, a new note has been to the start of the revised NQS (Schedule 1 of </a:t>
            </a:r>
            <a:r>
              <a:rPr lang="en-US" sz="1200" kern="1200" dirty="0" smtClean="0">
                <a:solidFill>
                  <a:schemeClr val="tx1"/>
                </a:solidFill>
                <a:effectLst/>
                <a:latin typeface="+mn-lt"/>
                <a:ea typeface="+mn-ea"/>
                <a:cs typeface="+mn-cs"/>
              </a:rPr>
              <a:t>the National Amendment Regulations) to make it clear that services must still meet minimum regulatory requirements to meet the NQS, with educator to child ratios included in the note as an example.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The revised standard 4.2 ‘Professionalism’ maintains the focus on collaboration and professional standards, with the previous elements 4.2.2 and 4.2.3 combined into 4.2.1 ‘Professional collaboration’. The reason</a:t>
            </a:r>
            <a:r>
              <a:rPr lang="en-AU" sz="1200" kern="1200" baseline="0" dirty="0" smtClean="0">
                <a:solidFill>
                  <a:schemeClr val="tx1"/>
                </a:solidFill>
                <a:effectLst/>
                <a:latin typeface="+mn-lt"/>
                <a:ea typeface="+mn-ea"/>
                <a:cs typeface="+mn-cs"/>
              </a:rPr>
              <a:t> these two elements were combined is the same as with the sustainability elements – analysis showed that they were rated the same way more than 88% of the time.</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13</a:t>
            </a:fld>
            <a:endParaRPr lang="en-AU" dirty="0"/>
          </a:p>
        </p:txBody>
      </p:sp>
    </p:spTree>
    <p:extLst>
      <p:ext uri="{BB962C8B-B14F-4D97-AF65-F5344CB8AC3E}">
        <p14:creationId xmlns:p14="http://schemas.microsoft.com/office/powerpoint/2010/main" val="3966395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Only minor changes were made to </a:t>
            </a:r>
            <a:r>
              <a:rPr lang="en-US" b="1" dirty="0" smtClean="0"/>
              <a:t>Quality</a:t>
            </a:r>
            <a:r>
              <a:rPr lang="en-US" b="1" baseline="0" dirty="0" smtClean="0"/>
              <a:t> Area 5 – Relationships with Children</a:t>
            </a:r>
            <a:r>
              <a:rPr lang="en-US" baseline="0" dirty="0" smtClean="0"/>
              <a:t>. </a:t>
            </a:r>
          </a:p>
          <a:p>
            <a:pPr marL="0" indent="0">
              <a:buFont typeface="Arial" panose="020B0604020202020204" pitchFamily="34" charset="0"/>
              <a:buNone/>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As with other quality areas, elements that were very similar or included the same concepts have been combined. In this case, wording from 5.1.2 and 5.1.3 was brought into the new element </a:t>
            </a:r>
            <a:r>
              <a:rPr lang="en-US" i="0" baseline="0" dirty="0" smtClean="0"/>
              <a:t>5.1.1 with a core concept of </a:t>
            </a:r>
            <a:r>
              <a:rPr lang="en-US" i="1" baseline="0" dirty="0" smtClean="0"/>
              <a:t>Positive educator to child interactions</a:t>
            </a:r>
            <a:r>
              <a:rPr lang="en-US" baseline="0" dirty="0" smtClean="0"/>
              <a:t>.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14</a:t>
            </a:fld>
            <a:endParaRPr lang="en-AU" dirty="0"/>
          </a:p>
        </p:txBody>
      </p:sp>
    </p:spTree>
    <p:extLst>
      <p:ext uri="{BB962C8B-B14F-4D97-AF65-F5344CB8AC3E}">
        <p14:creationId xmlns:p14="http://schemas.microsoft.com/office/powerpoint/2010/main" val="3966395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smtClean="0"/>
              <a:t>Minor</a:t>
            </a:r>
            <a:r>
              <a:rPr lang="en-US" b="0" baseline="0" dirty="0" smtClean="0"/>
              <a:t> </a:t>
            </a:r>
            <a:r>
              <a:rPr lang="en-US" b="0" dirty="0" smtClean="0"/>
              <a:t>changes were made to </a:t>
            </a:r>
            <a:r>
              <a:rPr lang="en-US" b="1" baseline="0" dirty="0" smtClean="0"/>
              <a:t>Quality Area 6 – Collaborative partnerships with families and communities</a:t>
            </a:r>
          </a:p>
          <a:p>
            <a:pPr marL="0" indent="0">
              <a:buFont typeface="Arial" panose="020B0604020202020204" pitchFamily="34" charset="0"/>
              <a:buNone/>
            </a:pPr>
            <a:endParaRPr lang="en-US" b="1" baseline="0" dirty="0" smtClean="0"/>
          </a:p>
          <a:p>
            <a:pPr marL="0" indent="0">
              <a:buFont typeface="Arial" panose="020B0604020202020204" pitchFamily="34" charset="0"/>
              <a:buNone/>
            </a:pPr>
            <a:r>
              <a:rPr lang="en-US" dirty="0" smtClean="0"/>
              <a:t>As</a:t>
            </a:r>
            <a:r>
              <a:rPr lang="en-US" baseline="0" dirty="0" smtClean="0"/>
              <a:t> with other quality areas, similar </a:t>
            </a:r>
            <a:r>
              <a:rPr lang="en-US" dirty="0" smtClean="0"/>
              <a:t>elements</a:t>
            </a:r>
            <a:r>
              <a:rPr lang="en-US" baseline="0" dirty="0" smtClean="0"/>
              <a:t> were consolidated. For example, 6.2.2 and 6.1.3 were both about ensuring current information is available to support families, and these are now combined in the new </a:t>
            </a:r>
            <a:r>
              <a:rPr lang="en-US" i="1" baseline="0" dirty="0" smtClean="0"/>
              <a:t>6.1.3  Families are supported</a:t>
            </a:r>
            <a:r>
              <a:rPr lang="en-US" baseline="0" dirty="0" smtClean="0"/>
              <a:t>.</a:t>
            </a:r>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15</a:t>
            </a:fld>
            <a:endParaRPr lang="en-AU" dirty="0"/>
          </a:p>
        </p:txBody>
      </p:sp>
    </p:spTree>
    <p:extLst>
      <p:ext uri="{BB962C8B-B14F-4D97-AF65-F5344CB8AC3E}">
        <p14:creationId xmlns:p14="http://schemas.microsoft.com/office/powerpoint/2010/main" val="3966395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baseline="0" dirty="0" smtClean="0"/>
              <a:t>Quality Area 7 – Leadership and Service Management </a:t>
            </a:r>
            <a:r>
              <a:rPr lang="en-US" b="0" baseline="0" dirty="0" smtClean="0"/>
              <a:t>has been renamed to </a:t>
            </a:r>
            <a:r>
              <a:rPr lang="en-US" b="1" baseline="0" dirty="0" smtClean="0"/>
              <a:t>Governance and Leadership. </a:t>
            </a:r>
            <a:r>
              <a:rPr lang="en-US" b="0" baseline="0" dirty="0" smtClean="0"/>
              <a:t>Quality Area 7</a:t>
            </a:r>
            <a:r>
              <a:rPr lang="en-US" b="1" baseline="0" dirty="0" smtClean="0"/>
              <a:t> </a:t>
            </a:r>
            <a:r>
              <a:rPr lang="en-US" b="0" baseline="0" dirty="0" smtClean="0"/>
              <a:t>has gone from three standards and thirteen elements to two standards and six elements. </a:t>
            </a:r>
          </a:p>
          <a:p>
            <a:pPr marL="0" indent="0">
              <a:buFont typeface="Arial" panose="020B0604020202020204" pitchFamily="34" charset="0"/>
              <a:buNone/>
            </a:pPr>
            <a:endParaRPr lang="en-US" b="0" baseline="0" dirty="0" smtClean="0"/>
          </a:p>
          <a:p>
            <a:pPr marL="0" indent="0">
              <a:buFont typeface="Arial" panose="020B0604020202020204" pitchFamily="34" charset="0"/>
              <a:buNone/>
            </a:pPr>
            <a:r>
              <a:rPr lang="en-US" b="0" baseline="0" dirty="0" smtClean="0"/>
              <a:t>Although at first this may look like a big change, six of the elements that were removed directly duplicate minimum legislative requirements. For example, the requirement to maintain and store records. </a:t>
            </a:r>
            <a:r>
              <a:rPr lang="en-US" sz="1200" dirty="0" smtClean="0">
                <a:solidFill>
                  <a:schemeClr val="tx1"/>
                </a:solidFill>
              </a:rPr>
              <a:t>The revised NQS replaces these elements that relate to specific regulations with a broader element about </a:t>
            </a:r>
            <a:r>
              <a:rPr lang="en-US" sz="1200" dirty="0" smtClean="0">
                <a:solidFill>
                  <a:schemeClr val="tx1"/>
                </a:solidFill>
              </a:rPr>
              <a:t>decision-making </a:t>
            </a:r>
            <a:r>
              <a:rPr lang="en-US" sz="1200" dirty="0" smtClean="0">
                <a:solidFill>
                  <a:schemeClr val="tx1"/>
                </a:solidFill>
              </a:rPr>
              <a:t>and systems, </a:t>
            </a:r>
            <a:r>
              <a:rPr lang="en-US" sz="1200" i="1" dirty="0" smtClean="0">
                <a:solidFill>
                  <a:schemeClr val="tx1"/>
                </a:solidFill>
              </a:rPr>
              <a:t>7.1.2.</a:t>
            </a:r>
            <a:r>
              <a:rPr lang="en-US" sz="1200" i="1" baseline="0" dirty="0" smtClean="0">
                <a:solidFill>
                  <a:schemeClr val="tx1"/>
                </a:solidFill>
              </a:rPr>
              <a:t> Management systems. </a:t>
            </a:r>
            <a:endParaRPr lang="en-US"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0" baseline="0" dirty="0" smtClean="0"/>
              <a:t>The old Quality Area 7 element about continuity of staff is now in Quality Area 4.</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16</a:t>
            </a:fld>
            <a:endParaRPr lang="en-AU" dirty="0"/>
          </a:p>
        </p:txBody>
      </p:sp>
    </p:spTree>
    <p:extLst>
      <p:ext uri="{BB962C8B-B14F-4D97-AF65-F5344CB8AC3E}">
        <p14:creationId xmlns:p14="http://schemas.microsoft.com/office/powerpoint/2010/main" val="3966395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FDC provides a quality alternative choice for many parents that best meets their needs.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aseline="0" dirty="0" smtClean="0"/>
              <a:t>However, recent experience with some providers of FDC services indicates that the regulatory model needs strengthening.</a:t>
            </a: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There has also been unprecedented</a:t>
            </a:r>
            <a:r>
              <a:rPr lang="en-US" baseline="0" dirty="0" smtClean="0"/>
              <a:t> growth in the FDC sector </a:t>
            </a:r>
            <a:r>
              <a:rPr lang="en-US" b="1" i="1" baseline="0" dirty="0" smtClean="0"/>
              <a:t>[in some states and territories]</a:t>
            </a:r>
            <a:r>
              <a:rPr lang="en-US" baseline="0" dirty="0" smtClean="0"/>
              <a:t>, particularly in the number of new providers and services, and this has created significant challenges for RAs</a:t>
            </a:r>
            <a:r>
              <a:rPr lang="en-US" dirty="0" smtClean="0"/>
              <a:t> in using </a:t>
            </a:r>
            <a:r>
              <a:rPr lang="en-US" baseline="0" dirty="0" smtClean="0"/>
              <a:t>current legislation to monitor compliance and quality.</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In response to this, a range of proposed options were developed with the objective of ensuring that all FDC providers operate under appropriate oversight and that services have access to appropriate levels of support.</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These changes aim to ensure the reputation of quality family day care providers. Governments and ACECQA look forward to working with the peak bodies to embed these changes. </a:t>
            </a:r>
          </a:p>
        </p:txBody>
      </p:sp>
      <p:sp>
        <p:nvSpPr>
          <p:cNvPr id="4" name="Slide Number Placeholder 3"/>
          <p:cNvSpPr>
            <a:spLocks noGrp="1"/>
          </p:cNvSpPr>
          <p:nvPr>
            <p:ph type="sldNum" sz="quarter" idx="10"/>
          </p:nvPr>
        </p:nvSpPr>
        <p:spPr/>
        <p:txBody>
          <a:bodyPr/>
          <a:lstStyle/>
          <a:p>
            <a:fld id="{0B29C083-7165-4E1E-B5E6-452956146393}" type="slidenum">
              <a:rPr lang="en-AU" smtClean="0"/>
              <a:t>17</a:t>
            </a:fld>
            <a:endParaRPr lang="en-AU" dirty="0"/>
          </a:p>
        </p:txBody>
      </p:sp>
    </p:spTree>
    <p:extLst>
      <p:ext uri="{BB962C8B-B14F-4D97-AF65-F5344CB8AC3E}">
        <p14:creationId xmlns:p14="http://schemas.microsoft.com/office/powerpoint/2010/main" val="3217833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Approved providers</a:t>
            </a:r>
            <a:endParaRPr lang="en-AU" u="sng" dirty="0" smtClean="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US" dirty="0" smtClean="0"/>
              <a:t>Require approved providers</a:t>
            </a:r>
            <a:r>
              <a:rPr lang="en-US" baseline="0" dirty="0" smtClean="0"/>
              <a:t> of family day care services to hold a service approval in each jurisdiction where their educators operate.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This change brings the National Law in line with new Australian Government family assistance law requirements introduced in 2015. </a:t>
            </a:r>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r>
              <a:rPr lang="en-US" dirty="0" smtClean="0"/>
              <a:t>Ensuring FDC services hold a service approval in</a:t>
            </a:r>
            <a:r>
              <a:rPr lang="en-US" baseline="0" dirty="0" smtClean="0"/>
              <a:t> each jurisdiction will ensure RAs have better oversight of services and educators.</a:t>
            </a:r>
            <a:endParaRPr lang="en-US" dirty="0"/>
          </a:p>
          <a:p>
            <a:endParaRPr lang="en-US" u="sng" dirty="0" smtClean="0"/>
          </a:p>
          <a:p>
            <a:r>
              <a:rPr lang="en-US" u="sng" dirty="0" smtClean="0"/>
              <a:t>Coordinator to educator ratio</a:t>
            </a:r>
            <a:endParaRPr lang="en-US" u="sng" dirty="0"/>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The purpose of bringing in a minimum FDC coordinator to educator ratio </a:t>
            </a:r>
            <a:r>
              <a:rPr lang="en-AU" dirty="0" smtClean="0"/>
              <a:t>was to make sure that FDC educators have enough</a:t>
            </a:r>
            <a:r>
              <a:rPr lang="en-AU" baseline="0" dirty="0" smtClean="0"/>
              <a:t> support </a:t>
            </a:r>
            <a:r>
              <a:rPr lang="en-AU" dirty="0" smtClean="0"/>
              <a:t>to maintain a high standard of quality practice and implement their</a:t>
            </a:r>
            <a:r>
              <a:rPr lang="en-AU" baseline="0" dirty="0" smtClean="0"/>
              <a:t> compliance requirements.</a:t>
            </a:r>
            <a:endParaRPr lang="en-AU" dirty="0" smtClean="0"/>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r>
              <a:rPr lang="en-AU" dirty="0" smtClean="0"/>
              <a:t>This is especially important in FDC, given educators work</a:t>
            </a:r>
            <a:r>
              <a:rPr lang="en-AU" baseline="0" dirty="0" smtClean="0"/>
              <a:t> alone and have less opportunity to learn from </a:t>
            </a:r>
            <a:r>
              <a:rPr lang="en-AU" dirty="0" smtClean="0"/>
              <a:t>other educators and service</a:t>
            </a:r>
            <a:r>
              <a:rPr lang="en-AU" baseline="0" dirty="0" smtClean="0"/>
              <a:t> staff. </a:t>
            </a:r>
            <a:endParaRPr lang="en-AU" dirty="0" smtClean="0"/>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r>
              <a:rPr lang="en-US" dirty="0" smtClean="0"/>
              <a:t>New penalties will apply for breaches of minimum ratios</a:t>
            </a:r>
            <a:r>
              <a:rPr lang="en-US" baseline="0" dirty="0" smtClean="0"/>
              <a:t> of coordinator to educators. </a:t>
            </a:r>
            <a:endParaRPr lang="en-AU"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18</a:t>
            </a:fld>
            <a:endParaRPr lang="en-AU" dirty="0"/>
          </a:p>
        </p:txBody>
      </p:sp>
    </p:spTree>
    <p:extLst>
      <p:ext uri="{BB962C8B-B14F-4D97-AF65-F5344CB8AC3E}">
        <p14:creationId xmlns:p14="http://schemas.microsoft.com/office/powerpoint/2010/main" val="1347268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baseline="0" dirty="0" smtClean="0"/>
              <a:t>Location of principal</a:t>
            </a:r>
            <a:r>
              <a:rPr lang="en-US" u="sng" dirty="0" smtClean="0"/>
              <a:t> office</a:t>
            </a:r>
            <a:endParaRPr lang="en-US" u="sng" baseline="0" dirty="0" smtClean="0"/>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Ensuring approved providers notify their RA of a change to the location of the principal office before the change happens will </a:t>
            </a:r>
            <a:r>
              <a:rPr lang="en-AU" dirty="0" smtClean="0"/>
              <a:t>help RAs have</a:t>
            </a:r>
            <a:r>
              <a:rPr lang="en-AU" baseline="0" dirty="0" smtClean="0"/>
              <a:t> better oversight of changes to service operations which may impact on quality.</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u="sng" baseline="0" dirty="0" smtClean="0"/>
              <a:t>Changes to FDC venues</a:t>
            </a:r>
          </a:p>
          <a:p>
            <a:pPr marL="0" indent="0">
              <a:buFont typeface="Arial" panose="020B0604020202020204" pitchFamily="34" charset="0"/>
              <a:buNone/>
            </a:pPr>
            <a:endParaRPr lang="en-US" u="sng"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t>The</a:t>
            </a:r>
            <a:r>
              <a:rPr lang="en-AU" b="0" baseline="0" dirty="0" smtClean="0"/>
              <a:t> changes to </a:t>
            </a:r>
            <a:r>
              <a:rPr lang="en-AU" b="0" dirty="0" smtClean="0"/>
              <a:t>FDC venues mean that all venues must be approved by the regulatory authority and listed on the FDC service approval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b="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t>The regulatory authority will only approve a venue if there are exceptional circumstances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b="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t>[Note that exceptional circumstances hasn't been defined yet, but will probably require proof that the venue is needed to fill a gap in supply, for example in a rural/remote area where a venue is a more convenient location for parents who would otherwise need to drive a long distance to get their child to a service]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b="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t>Transitional arrangements are in place so that providers that operate venues now will have time to apply to their regulatory authority to have the venues assessed, and if approved, added to the service approval </a:t>
            </a:r>
          </a:p>
        </p:txBody>
      </p:sp>
      <p:sp>
        <p:nvSpPr>
          <p:cNvPr id="4" name="Slide Number Placeholder 3"/>
          <p:cNvSpPr>
            <a:spLocks noGrp="1"/>
          </p:cNvSpPr>
          <p:nvPr>
            <p:ph type="sldNum" sz="quarter" idx="10"/>
          </p:nvPr>
        </p:nvSpPr>
        <p:spPr/>
        <p:txBody>
          <a:bodyPr/>
          <a:lstStyle/>
          <a:p>
            <a:fld id="{0B29C083-7165-4E1E-B5E6-452956146393}" type="slidenum">
              <a:rPr lang="en-AU" smtClean="0"/>
              <a:t>19</a:t>
            </a:fld>
            <a:endParaRPr lang="en-AU" dirty="0"/>
          </a:p>
        </p:txBody>
      </p:sp>
    </p:spTree>
    <p:extLst>
      <p:ext uri="{BB962C8B-B14F-4D97-AF65-F5344CB8AC3E}">
        <p14:creationId xmlns:p14="http://schemas.microsoft.com/office/powerpoint/2010/main" val="2088527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The Australian, state and territory education Ministers agreed to changes to the National Quality Framework.</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These changes follow a review of the National Partnership Agreement on the National Quality Agenda for Early Childhood Education and Care.</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The Decision Regulation Impact Statement for changes to the National Quality Framework was released in February 2017. It outlines the options canvassed throughout the review period and contains the agreed recommendations for changes to the law, regulations and operational policy. </a:t>
            </a:r>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2</a:t>
            </a:fld>
            <a:endParaRPr lang="en-AU" dirty="0"/>
          </a:p>
        </p:txBody>
      </p:sp>
    </p:spTree>
    <p:extLst>
      <p:ext uri="{BB962C8B-B14F-4D97-AF65-F5344CB8AC3E}">
        <p14:creationId xmlns:p14="http://schemas.microsoft.com/office/powerpoint/2010/main" val="721077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u="sng" dirty="0" smtClean="0"/>
              <a:t>Register of FDC educators,</a:t>
            </a:r>
            <a:r>
              <a:rPr lang="en-US" b="0" i="0" u="sng" baseline="0" dirty="0" smtClean="0"/>
              <a:t> coordinators, and assistants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u="sng" baseline="0" dirty="0" smtClean="0"/>
          </a:p>
          <a:p>
            <a:r>
              <a:rPr lang="en-AU" sz="1200" b="0" i="0" u="none" strike="noStrike" kern="1200" baseline="0" dirty="0" smtClean="0">
                <a:solidFill>
                  <a:schemeClr val="tx1"/>
                </a:solidFill>
                <a:latin typeface="+mn-lt"/>
                <a:ea typeface="+mn-ea"/>
                <a:cs typeface="+mn-cs"/>
              </a:rPr>
              <a:t>Changes to the register of family day care educators mean that this register must also include details about family day care educator assistants and coordinators.</a:t>
            </a:r>
          </a:p>
          <a:p>
            <a:endParaRPr lang="en-US" sz="1200" b="0" i="0" u="none" strike="noStrike" kern="1200" baseline="0" dirty="0" smtClean="0">
              <a:solidFill>
                <a:schemeClr val="tx1"/>
              </a:solidFill>
              <a:latin typeface="+mn-lt"/>
              <a:ea typeface="+mn-ea"/>
              <a:cs typeface="+mn-cs"/>
            </a:endParaRPr>
          </a:p>
          <a:p>
            <a:r>
              <a:rPr lang="en-AU" sz="1200" b="0" i="0" u="none" strike="noStrike" kern="1200" baseline="0" dirty="0" smtClean="0">
                <a:solidFill>
                  <a:schemeClr val="tx1"/>
                </a:solidFill>
                <a:latin typeface="+mn-lt"/>
                <a:ea typeface="+mn-ea"/>
                <a:cs typeface="+mn-cs"/>
              </a:rPr>
              <a:t>The amendments also seek to improve compliance with the provision by making it an offence if the approved provider fails to keep the prescribed information on the register, fails to keep the information accurate or fails to provide it to the regulatory authority on request. This is consistent with offence provisions for other types of records.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u="sng"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Power of entry</a:t>
            </a:r>
            <a:endParaRPr lang="en-US" u="sng"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smtClean="0"/>
              <a:t>Currently the National Law provides Authorised</a:t>
            </a:r>
            <a:r>
              <a:rPr lang="en-AU" baseline="0" dirty="0" smtClean="0"/>
              <a:t> Officers (AO)</a:t>
            </a:r>
            <a:r>
              <a:rPr lang="en-AU" dirty="0" smtClean="0"/>
              <a:t> with powers of entry for investigating an approved service when they reasonably suspect an offence has been committed against the National Law.</a:t>
            </a:r>
            <a:r>
              <a:rPr lang="en-AU" baseline="0" dirty="0" smtClean="0"/>
              <a:t> </a:t>
            </a:r>
            <a:r>
              <a:rPr lang="en-AU" dirty="0" smtClean="0"/>
              <a:t>This power of entry does not require a search warrant.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smtClean="0"/>
              <a:t>However, section 199(4) does not permit this entry to FDC residences unless the service is operating at the time of the visit or where the occupier of the residence has given consent. Problems arise where an AO cannot determine whether the service is operating at the time of the visit.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1"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smtClean="0"/>
              <a:t>This change will result in increased safety for children and also a reduction in delay costs for RAs as they will be able to enter premises more easily (where an AO reasonably suspects an offence has been committed).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b="1" dirty="0" smtClean="0"/>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20</a:t>
            </a:fld>
            <a:endParaRPr lang="en-AU" dirty="0"/>
          </a:p>
        </p:txBody>
      </p:sp>
    </p:spTree>
    <p:extLst>
      <p:ext uri="{BB962C8B-B14F-4D97-AF65-F5344CB8AC3E}">
        <p14:creationId xmlns:p14="http://schemas.microsoft.com/office/powerpoint/2010/main" val="3236005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Educator assistants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AU" dirty="0" smtClean="0">
                <a:solidFill>
                  <a:schemeClr val="tx1"/>
                </a:solidFill>
              </a:rPr>
              <a:t>Currently, Regulation 144 provides for circumstances in which a FDC educator assistant may assist the FDC educator, including when the educator is attending an appointment (other than a regular appointment).</a:t>
            </a:r>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r>
              <a:rPr lang="en-AU" dirty="0" smtClean="0"/>
              <a:t>The meaning of the term ‘regular appointment’ is unclear and is currently being construed by some service providers as allowing them to leave children with an assistant while they undertake personal tasks.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National Regulations will be amended</a:t>
            </a:r>
            <a:r>
              <a:rPr lang="en-US" baseline="0" dirty="0" smtClean="0"/>
              <a:t> to better clarify this intent, which is that FDC educator assistants should only be standing in the place of a FDC educator in the event, for example, of a ‘genuine one-off unpredicted and unavoidable appointment’.</a:t>
            </a:r>
          </a:p>
          <a:p>
            <a:pPr marL="171450" indent="-171450">
              <a:buFont typeface="Arial" panose="020B0604020202020204" pitchFamily="34" charset="0"/>
              <a:buChar char="•"/>
            </a:pPr>
            <a:endParaRPr lang="en-US" b="0" baseline="0" dirty="0" smtClean="0"/>
          </a:p>
          <a:p>
            <a:pPr marL="171450" indent="-171450">
              <a:buFont typeface="Arial" panose="020B0604020202020204" pitchFamily="34" charset="0"/>
              <a:buChar char="•"/>
            </a:pPr>
            <a:endParaRPr lang="en-US" b="0" baseline="0" dirty="0" smtClean="0"/>
          </a:p>
          <a:p>
            <a:pPr marL="0" indent="0">
              <a:buFont typeface="Arial" panose="020B0604020202020204" pitchFamily="34" charset="0"/>
              <a:buNone/>
            </a:pPr>
            <a:r>
              <a:rPr lang="en-US" b="0" u="sng" baseline="0" dirty="0" smtClean="0"/>
              <a:t>Notifications</a:t>
            </a:r>
          </a:p>
          <a:p>
            <a:pPr marL="171450" indent="-171450">
              <a:buFont typeface="Arial" panose="020B0604020202020204" pitchFamily="34" charset="0"/>
              <a:buChar char="•"/>
            </a:pPr>
            <a:r>
              <a:rPr lang="en-AU" b="0" dirty="0" smtClean="0"/>
              <a:t>Changes</a:t>
            </a:r>
            <a:r>
              <a:rPr lang="en-AU" b="0" baseline="0" dirty="0" smtClean="0"/>
              <a:t> to notification requirements for f</a:t>
            </a:r>
            <a:r>
              <a:rPr lang="en-AU" b="0" dirty="0" smtClean="0"/>
              <a:t>amily day care educators mean that educators must notify the approved</a:t>
            </a:r>
            <a:r>
              <a:rPr lang="en-AU" b="0" baseline="0" dirty="0" smtClean="0"/>
              <a:t> provider of changes or occurrences at the residence or venue that impact, or may impact, on the health and safety of children. [listed on slide]</a:t>
            </a:r>
            <a:br>
              <a:rPr lang="en-AU" b="0" baseline="0" dirty="0" smtClean="0"/>
            </a:br>
            <a:endParaRPr lang="en-AU" b="0" baseline="0" dirty="0" smtClean="0"/>
          </a:p>
          <a:p>
            <a:pPr marL="171450" indent="-171450">
              <a:buFont typeface="Arial" panose="020B0604020202020204" pitchFamily="34" charset="0"/>
              <a:buChar char="•"/>
            </a:pPr>
            <a:r>
              <a:rPr lang="en-US" b="0" dirty="0" smtClean="0"/>
              <a:t>These changes support the</a:t>
            </a:r>
            <a:r>
              <a:rPr lang="en-US" b="0" baseline="0" dirty="0" smtClean="0"/>
              <a:t> approved provider to maintain better oversight of educators. </a:t>
            </a:r>
            <a:br>
              <a:rPr lang="en-US" b="0" baseline="0" dirty="0" smtClean="0"/>
            </a:br>
            <a:endParaRPr lang="en-AU" b="0" baseline="0" dirty="0" smtClean="0"/>
          </a:p>
          <a:p>
            <a:pPr marL="171450" indent="-171450">
              <a:buFont typeface="Arial" panose="020B0604020202020204" pitchFamily="34" charset="0"/>
              <a:buChar char="•"/>
            </a:pPr>
            <a:r>
              <a:rPr lang="en-AU" b="0" dirty="0" smtClean="0"/>
              <a:t>New monetary penalties apply to family</a:t>
            </a:r>
            <a:r>
              <a:rPr lang="en-AU" b="0" baseline="0" dirty="0" smtClean="0"/>
              <a:t> </a:t>
            </a:r>
            <a:r>
              <a:rPr lang="en-AU" b="0" dirty="0" smtClean="0"/>
              <a:t>day care educators if they fail to notify this</a:t>
            </a:r>
            <a:r>
              <a:rPr lang="en-AU" b="0" baseline="0" dirty="0" smtClean="0"/>
              <a:t> </a:t>
            </a:r>
            <a:r>
              <a:rPr lang="en-AU" b="0" dirty="0" smtClean="0"/>
              <a:t>information to the approved provider.</a:t>
            </a:r>
          </a:p>
          <a:p>
            <a:endParaRPr lang="en-US" b="0" dirty="0" smtClean="0"/>
          </a:p>
          <a:p>
            <a:endParaRPr lang="en-AU" b="1"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21</a:t>
            </a:fld>
            <a:endParaRPr lang="en-AU" dirty="0"/>
          </a:p>
        </p:txBody>
      </p:sp>
    </p:spTree>
    <p:extLst>
      <p:ext uri="{BB962C8B-B14F-4D97-AF65-F5344CB8AC3E}">
        <p14:creationId xmlns:p14="http://schemas.microsoft.com/office/powerpoint/2010/main" val="810631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Changes</a:t>
            </a:r>
            <a:r>
              <a:rPr lang="en-US" baseline="0" dirty="0" smtClean="0"/>
              <a:t> to the power of RAs</a:t>
            </a:r>
            <a:r>
              <a:rPr lang="en-US" dirty="0" smtClean="0"/>
              <a:t> </a:t>
            </a:r>
            <a:r>
              <a:rPr lang="en-US" baseline="0" dirty="0" smtClean="0"/>
              <a:t>and ACECQA’s functions will help ensure that regulatory oversight is keeping pace with changes that are occurring in the sector.</a:t>
            </a:r>
          </a:p>
          <a:p>
            <a:endParaRPr lang="en-US"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22</a:t>
            </a:fld>
            <a:endParaRPr lang="en-AU" dirty="0"/>
          </a:p>
        </p:txBody>
      </p:sp>
    </p:spTree>
    <p:extLst>
      <p:ext uri="{BB962C8B-B14F-4D97-AF65-F5344CB8AC3E}">
        <p14:creationId xmlns:p14="http://schemas.microsoft.com/office/powerpoint/2010/main" val="1628187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latin typeface="+mj-lt"/>
              </a:rPr>
              <a:t>Capability to operate</a:t>
            </a:r>
            <a:endParaRPr lang="en-AU" u="sng" dirty="0" smtClean="0">
              <a:latin typeface="+mj-lt"/>
            </a:endParaRPr>
          </a:p>
          <a:p>
            <a:endParaRPr lang="en-AU" dirty="0">
              <a:latin typeface="+mj-lt"/>
            </a:endParaRPr>
          </a:p>
          <a:p>
            <a:pPr marL="171450" indent="-171450">
              <a:buFont typeface="Arial" panose="020B0604020202020204" pitchFamily="34" charset="0"/>
              <a:buChar char="•"/>
            </a:pPr>
            <a:r>
              <a:rPr lang="en-AU" dirty="0" smtClean="0">
                <a:latin typeface="+mj-lt"/>
              </a:rPr>
              <a:t>Currently, an applicant’s capability to operate a service is specified as a matter to be considered when determining a service approval application.</a:t>
            </a:r>
          </a:p>
          <a:p>
            <a:pPr marL="171450" indent="-171450">
              <a:buFont typeface="Arial" panose="020B0604020202020204" pitchFamily="34" charset="0"/>
              <a:buChar char="•"/>
            </a:pPr>
            <a:endParaRPr lang="en-AU" dirty="0" smtClean="0">
              <a:latin typeface="+mj-lt"/>
            </a:endParaRPr>
          </a:p>
          <a:p>
            <a:pPr marL="171450" indent="-171450">
              <a:buFont typeface="Arial" panose="020B0604020202020204" pitchFamily="34" charset="0"/>
              <a:buChar char="•"/>
            </a:pPr>
            <a:r>
              <a:rPr lang="en-AU" dirty="0" smtClean="0">
                <a:latin typeface="+mj-lt"/>
              </a:rPr>
              <a:t>There has been some uncertainty whether this</a:t>
            </a:r>
            <a:r>
              <a:rPr lang="en-AU" baseline="0" dirty="0" smtClean="0">
                <a:latin typeface="+mj-lt"/>
              </a:rPr>
              <a:t> capability should also </a:t>
            </a:r>
            <a:r>
              <a:rPr lang="en-AU" dirty="0" smtClean="0">
                <a:latin typeface="+mj-lt"/>
              </a:rPr>
              <a:t>be assessed when determining provider approvals. </a:t>
            </a:r>
          </a:p>
          <a:p>
            <a:pPr marL="171450" indent="-171450">
              <a:buFont typeface="Arial" panose="020B0604020202020204" pitchFamily="34" charset="0"/>
              <a:buChar char="•"/>
            </a:pPr>
            <a:endParaRPr lang="en-US" dirty="0" smtClean="0">
              <a:latin typeface="+mj-lt"/>
            </a:endParaRPr>
          </a:p>
          <a:p>
            <a:pPr marL="171450" indent="-171450">
              <a:buFont typeface="Arial" panose="020B0604020202020204" pitchFamily="34" charset="0"/>
              <a:buChar char="•"/>
            </a:pPr>
            <a:r>
              <a:rPr lang="en-US" dirty="0" smtClean="0">
                <a:latin typeface="+mj-lt"/>
              </a:rPr>
              <a:t>Clarifying</a:t>
            </a:r>
            <a:r>
              <a:rPr lang="en-US" baseline="0" dirty="0" smtClean="0">
                <a:latin typeface="+mj-lt"/>
              </a:rPr>
              <a:t> RA’s power to consider an applicant’s capability to operate a service will benefit the sector by decreasing the number of approvals given to providers who lack these required capabilities.</a:t>
            </a:r>
          </a:p>
          <a:p>
            <a:pPr marL="171450" indent="-171450">
              <a:buFont typeface="Arial" panose="020B0604020202020204" pitchFamily="34" charset="0"/>
              <a:buChar char="•"/>
            </a:pPr>
            <a:endParaRPr lang="en-US" baseline="0" dirty="0" smtClean="0">
              <a:latin typeface="+mj-lt"/>
            </a:endParaRPr>
          </a:p>
          <a:p>
            <a:pPr marL="0" indent="0">
              <a:buFont typeface="Arial" panose="020B0604020202020204" pitchFamily="34" charset="0"/>
              <a:buNone/>
            </a:pPr>
            <a:r>
              <a:rPr lang="en-US" u="sng" baseline="0" dirty="0" smtClean="0">
                <a:solidFill>
                  <a:schemeClr val="tx1"/>
                </a:solidFill>
                <a:latin typeface="+mj-lt"/>
              </a:rPr>
              <a:t>OSHC Soil Assessments</a:t>
            </a:r>
          </a:p>
          <a:p>
            <a:pPr marL="0" indent="0">
              <a:buFont typeface="Arial" panose="020B0604020202020204" pitchFamily="34" charset="0"/>
              <a:buNone/>
            </a:pPr>
            <a:endParaRPr lang="en-US" u="sng" baseline="0" dirty="0" smtClean="0">
              <a:solidFill>
                <a:schemeClr val="tx1"/>
              </a:solidFill>
              <a:latin typeface="+mj-lt"/>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mj-lt"/>
                <a:cs typeface="Avenir Book"/>
              </a:rPr>
              <a:t>RAs </a:t>
            </a:r>
            <a:r>
              <a:rPr lang="en-US" sz="1200" b="1" dirty="0" smtClean="0">
                <a:solidFill>
                  <a:schemeClr val="tx1"/>
                </a:solidFill>
                <a:latin typeface="+mj-lt"/>
                <a:cs typeface="Avenir Book"/>
              </a:rPr>
              <a:t>may </a:t>
            </a:r>
            <a:r>
              <a:rPr lang="en-US" sz="1200" dirty="0" smtClean="0">
                <a:solidFill>
                  <a:schemeClr val="tx1"/>
                </a:solidFill>
                <a:latin typeface="+mj-lt"/>
                <a:cs typeface="Avenir Book"/>
              </a:rPr>
              <a:t>determine that the information in relation to a soil assessment and/or a planning permit is not required to be provided if the approved provider is seeking to locate the service on a school site.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tx1"/>
              </a:solidFill>
              <a:latin typeface="+mj-lt"/>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mj-lt"/>
                <a:cs typeface="Avenir Book"/>
              </a:rPr>
              <a:t>Soil</a:t>
            </a:r>
            <a:r>
              <a:rPr lang="en-US" sz="1200" baseline="0" dirty="0" smtClean="0">
                <a:solidFill>
                  <a:schemeClr val="tx1"/>
                </a:solidFill>
                <a:latin typeface="+mj-lt"/>
                <a:cs typeface="Avenir Book"/>
              </a:rPr>
              <a:t> assessment and planning permit requirements may have already been considered as part of building and developing a school site, so it is considered that this change will reduce the administrative burden for OSHC services on school sites.</a:t>
            </a:r>
            <a:endParaRPr lang="en-AU" sz="1200" kern="1200" dirty="0" smtClean="0">
              <a:solidFill>
                <a:schemeClr val="tx1"/>
              </a:solidFill>
              <a:effectLst/>
              <a:latin typeface="+mj-lt"/>
              <a:ea typeface="+mn-ea"/>
              <a:cs typeface="+mn-cs"/>
            </a:endParaRPr>
          </a:p>
          <a:p>
            <a:pPr marL="0" indent="0">
              <a:buFont typeface="Arial" panose="020B0604020202020204" pitchFamily="34" charset="0"/>
              <a:buNone/>
            </a:pPr>
            <a:endParaRPr lang="en-US" sz="1200" kern="1200" dirty="0" smtClean="0">
              <a:solidFill>
                <a:schemeClr val="tx1"/>
              </a:solidFill>
              <a:effectLst/>
              <a:latin typeface="+mj-lt"/>
              <a:ea typeface="+mn-ea"/>
              <a:cs typeface="+mn-cs"/>
            </a:endParaRPr>
          </a:p>
          <a:p>
            <a:pPr marL="0" indent="0">
              <a:buFont typeface="Arial" panose="020B0604020202020204" pitchFamily="34" charset="0"/>
              <a:buNone/>
            </a:pPr>
            <a:r>
              <a:rPr lang="en-US" sz="1200" u="sng" kern="1200" dirty="0" smtClean="0">
                <a:solidFill>
                  <a:schemeClr val="tx1"/>
                </a:solidFill>
                <a:effectLst/>
                <a:latin typeface="+mj-lt"/>
                <a:ea typeface="+mn-ea"/>
                <a:cs typeface="+mn-cs"/>
              </a:rPr>
              <a:t>Persons subject to prohibition notices</a:t>
            </a:r>
          </a:p>
          <a:p>
            <a:pPr marL="0" indent="0">
              <a:buFont typeface="Arial" panose="020B0604020202020204" pitchFamily="34" charset="0"/>
              <a:buNone/>
            </a:pPr>
            <a:endParaRPr lang="en-US" sz="1200" u="sng" kern="1200" dirty="0" smtClean="0">
              <a:solidFill>
                <a:schemeClr val="tx1"/>
              </a:solidFill>
              <a:effectLst/>
              <a:latin typeface="+mj-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j-lt"/>
                <a:ea typeface="+mn-ea"/>
                <a:cs typeface="+mn-cs"/>
              </a:rPr>
              <a:t>Currently providers have an obligation not to employ a person to whom a prohibition notice applies. </a:t>
            </a:r>
          </a:p>
          <a:p>
            <a:pPr marL="0" indent="0">
              <a:buFont typeface="Arial" panose="020B0604020202020204" pitchFamily="34" charset="0"/>
              <a:buNone/>
            </a:pPr>
            <a:endParaRPr lang="en-US" sz="1200" kern="1200" baseline="0" dirty="0" smtClean="0">
              <a:solidFill>
                <a:schemeClr val="tx1"/>
              </a:solidFill>
              <a:effectLst/>
              <a:latin typeface="+mj-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FF8C2F"/>
                </a:solidFill>
                <a:latin typeface="+mj-lt"/>
                <a:cs typeface="Avenir Book"/>
              </a:rPr>
              <a:t>A</a:t>
            </a:r>
            <a:r>
              <a:rPr lang="en-US" sz="1200" baseline="0" dirty="0" smtClean="0">
                <a:solidFill>
                  <a:srgbClr val="FF8C2F"/>
                </a:solidFill>
                <a:latin typeface="+mj-lt"/>
                <a:cs typeface="Avenir Book"/>
              </a:rPr>
              <a:t> n</a:t>
            </a:r>
            <a:r>
              <a:rPr lang="en-US" sz="1200" dirty="0" smtClean="0">
                <a:solidFill>
                  <a:srgbClr val="FF8C2F"/>
                </a:solidFill>
                <a:latin typeface="+mj-lt"/>
                <a:cs typeface="Avenir Book"/>
              </a:rPr>
              <a:t>ew provision in the law makes it an offence for an individual</a:t>
            </a:r>
            <a:r>
              <a:rPr lang="en-US" sz="1200" baseline="0" dirty="0" smtClean="0">
                <a:solidFill>
                  <a:srgbClr val="FF8C2F"/>
                </a:solidFill>
                <a:latin typeface="+mj-lt"/>
                <a:cs typeface="Avenir Book"/>
              </a:rPr>
              <a:t> </a:t>
            </a:r>
            <a:r>
              <a:rPr lang="en-US" sz="1200" dirty="0" smtClean="0">
                <a:solidFill>
                  <a:srgbClr val="FF8C2F"/>
                </a:solidFill>
                <a:latin typeface="+mj-lt"/>
                <a:cs typeface="Avenir Book"/>
              </a:rPr>
              <a:t> to make a false declaration about being subject to a prohibition notice, and includes a financial penalty</a:t>
            </a:r>
            <a:r>
              <a:rPr lang="en-US" sz="1200" baseline="0" dirty="0" smtClean="0">
                <a:solidFill>
                  <a:srgbClr val="FF8C2F"/>
                </a:solidFill>
                <a:latin typeface="+mj-lt"/>
                <a:cs typeface="Avenir Book"/>
              </a:rPr>
              <a:t>. This will help approved providers to meet their obligation </a:t>
            </a:r>
            <a:r>
              <a:rPr lang="en-US" sz="1200" kern="1200" baseline="0" dirty="0" smtClean="0">
                <a:solidFill>
                  <a:schemeClr val="tx1"/>
                </a:solidFill>
                <a:effectLst/>
                <a:latin typeface="+mj-lt"/>
                <a:ea typeface="+mn-ea"/>
                <a:cs typeface="+mn-cs"/>
              </a:rPr>
              <a:t>not to employ a person to whom a prohibition notice applies.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smtClean="0">
              <a:solidFill>
                <a:schemeClr val="tx1"/>
              </a:solidFill>
              <a:effectLst/>
              <a:latin typeface="+mj-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j-lt"/>
                <a:ea typeface="+mn-ea"/>
                <a:cs typeface="+mn-cs"/>
              </a:rPr>
              <a:t>ACECQA will also be able to disclose information about persons subject to prohibition notices to approved providers on request, and where the provider requires the information to comply with the Law. Only relevant information would be disclosed to providers with a genuine need to know.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smtClean="0">
              <a:solidFill>
                <a:schemeClr val="tx1"/>
              </a:solidFill>
              <a:effectLst/>
              <a:latin typeface="+mj-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j-lt"/>
                <a:ea typeface="+mn-ea"/>
                <a:cs typeface="+mn-cs"/>
              </a:rPr>
              <a:t>Guidance materials will be developed about these changes.  </a:t>
            </a:r>
            <a:endParaRPr lang="en-US" sz="1200" baseline="0" dirty="0" smtClean="0">
              <a:solidFill>
                <a:srgbClr val="FF8C2F"/>
              </a:solidFill>
              <a:latin typeface="+mj-lt"/>
              <a:cs typeface="Avenir Book"/>
            </a:endParaRPr>
          </a:p>
          <a:p>
            <a:pPr marL="171450" indent="-171450">
              <a:buFont typeface="Arial" panose="020B0604020202020204" pitchFamily="34" charset="0"/>
              <a:buChar char="•"/>
            </a:pPr>
            <a:endParaRPr lang="en-US" sz="1200" kern="1200" baseline="0" dirty="0" smtClean="0">
              <a:solidFill>
                <a:schemeClr val="tx1"/>
              </a:solidFill>
              <a:effectLst/>
              <a:latin typeface="+mj-lt"/>
              <a:ea typeface="+mn-ea"/>
              <a:cs typeface="+mn-cs"/>
            </a:endParaRP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23</a:t>
            </a:fld>
            <a:endParaRPr lang="en-AU" dirty="0"/>
          </a:p>
        </p:txBody>
      </p:sp>
    </p:spTree>
    <p:extLst>
      <p:ext uri="{BB962C8B-B14F-4D97-AF65-F5344CB8AC3E}">
        <p14:creationId xmlns:p14="http://schemas.microsoft.com/office/powerpoint/2010/main" val="16871005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sng" dirty="0" smtClean="0">
                <a:solidFill>
                  <a:schemeClr val="tx1"/>
                </a:solidFill>
              </a:rPr>
              <a:t>Service approvals</a:t>
            </a:r>
          </a:p>
          <a:p>
            <a:endParaRPr lang="en-US" b="0" u="sng"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venir Book"/>
                <a:cs typeface="Avenir Book"/>
              </a:rPr>
              <a:t>RAs will have the discretion</a:t>
            </a:r>
            <a:r>
              <a:rPr lang="en-US" sz="1200" baseline="0" dirty="0" smtClean="0">
                <a:solidFill>
                  <a:schemeClr val="tx1"/>
                </a:solidFill>
                <a:latin typeface="Avenir Book"/>
                <a:cs typeface="Avenir Book"/>
              </a:rPr>
              <a:t> to waive prescribed information in relation to service applications where the RA decides that information is not required. This provides flexibility in cases of exceptional circumstances, for example, where a service needs to temporarily relocate due to flood or bush fire. </a:t>
            </a:r>
            <a:endParaRPr lang="en-US" sz="1200" dirty="0" smtClean="0">
              <a:solidFill>
                <a:schemeClr val="tx1"/>
              </a:solidFill>
              <a:latin typeface="Avenir Book"/>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chemeClr val="tx1"/>
              </a:solidFill>
              <a:latin typeface="Avenir Book"/>
              <a:cs typeface="Avenir Book"/>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u="sng" dirty="0" smtClean="0">
                <a:solidFill>
                  <a:schemeClr val="tx1"/>
                </a:solidFill>
                <a:latin typeface="Avenir Book"/>
                <a:cs typeface="Avenir Book"/>
              </a:rPr>
              <a:t>Service waivers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u="sng" dirty="0" smtClean="0">
              <a:solidFill>
                <a:schemeClr val="tx1"/>
              </a:solidFill>
              <a:latin typeface="Avenir Book"/>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venir Book"/>
                <a:cs typeface="Avenir Book"/>
              </a:rPr>
              <a:t>The current waiver</a:t>
            </a:r>
            <a:r>
              <a:rPr lang="en-US" sz="1200" baseline="0" dirty="0" smtClean="0">
                <a:solidFill>
                  <a:schemeClr val="tx1"/>
                </a:solidFill>
                <a:latin typeface="Avenir Book"/>
                <a:cs typeface="Avenir Book"/>
              </a:rPr>
              <a:t> provisions in the law recognise that, despite best efforts, a provider may be unable to comply with a requirement of the regulations or the NQS. </a:t>
            </a:r>
            <a:endParaRPr lang="en-US" sz="1200" dirty="0" smtClean="0">
              <a:solidFill>
                <a:schemeClr val="tx1"/>
              </a:solidFill>
              <a:latin typeface="Avenir Book"/>
              <a:cs typeface="Avenir Book"/>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u="sng" dirty="0" smtClean="0">
              <a:solidFill>
                <a:schemeClr val="tx1"/>
              </a:solidFill>
              <a:latin typeface="Avenir Book"/>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venir Book"/>
                <a:cs typeface="Avenir Book"/>
              </a:rPr>
              <a:t> RAs will be able to impose conditions on a service waiver or temporary waiver, and have the ability to remove or change these conditions.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tx1"/>
              </a:solidFill>
              <a:latin typeface="Avenir Book"/>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latin typeface="Avenir Book"/>
              <a:cs typeface="Avenir Book"/>
            </a:endParaRPr>
          </a:p>
          <a:p>
            <a:endParaRPr lang="en-AU" b="1" dirty="0" smtClean="0"/>
          </a:p>
          <a:p>
            <a:endParaRPr lang="en-AU" b="1" dirty="0"/>
          </a:p>
        </p:txBody>
      </p:sp>
      <p:sp>
        <p:nvSpPr>
          <p:cNvPr id="4" name="Slide Number Placeholder 3"/>
          <p:cNvSpPr>
            <a:spLocks noGrp="1"/>
          </p:cNvSpPr>
          <p:nvPr>
            <p:ph type="sldNum" sz="quarter" idx="10"/>
          </p:nvPr>
        </p:nvSpPr>
        <p:spPr/>
        <p:txBody>
          <a:bodyPr/>
          <a:lstStyle/>
          <a:p>
            <a:fld id="{0B29C083-7165-4E1E-B5E6-452956146393}" type="slidenum">
              <a:rPr lang="en-AU" smtClean="0"/>
              <a:t>24</a:t>
            </a:fld>
            <a:endParaRPr lang="en-AU" dirty="0"/>
          </a:p>
        </p:txBody>
      </p:sp>
    </p:spTree>
    <p:extLst>
      <p:ext uri="{BB962C8B-B14F-4D97-AF65-F5344CB8AC3E}">
        <p14:creationId xmlns:p14="http://schemas.microsoft.com/office/powerpoint/2010/main" val="11830292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mn-lt"/>
                <a:ea typeface="+mn-ea"/>
                <a:cs typeface="+mn-cs"/>
              </a:rPr>
              <a:t>Consultation with the sector confirmed that the supervisor certificate application process is considered burdensome and duplicates the role of providers in determining who is suitable to supervise their service.</a:t>
            </a:r>
          </a:p>
          <a:p>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mn-lt"/>
                <a:ea typeface="+mn-ea"/>
                <a:cs typeface="+mn-cs"/>
              </a:rPr>
              <a:t>Following changes to the National Regulations on 1 June 2014 (apart from in Western Australia), RAs may now issue a third type of supervisor certificate, known as ‘service supervisor certificates’.</a:t>
            </a:r>
          </a:p>
          <a:p>
            <a:pPr marR="0" algn="l" defTabSz="914400" rtl="0" eaLnBrk="1" fontAlgn="auto" latinLnBrk="0" hangingPunct="1">
              <a:lnSpc>
                <a:spcPct val="100000"/>
              </a:lnSpc>
              <a:spcBef>
                <a:spcPts val="0"/>
              </a:spcBef>
              <a:spcAft>
                <a:spcPts val="0"/>
              </a:spcAft>
              <a:buClrTx/>
              <a:buSzTx/>
              <a:tabLst/>
              <a:defRPr/>
            </a:pPr>
            <a:endParaRPr lang="en-AU"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mn-lt"/>
                <a:ea typeface="+mn-ea"/>
                <a:cs typeface="+mn-cs"/>
              </a:rPr>
              <a:t>Some states and territories have reported that they continue to receive applications for individual supervisor certificates, even though they are no longer required in the majority of cases.</a:t>
            </a:r>
          </a:p>
        </p:txBody>
      </p:sp>
      <p:sp>
        <p:nvSpPr>
          <p:cNvPr id="4" name="Slide Number Placeholder 3"/>
          <p:cNvSpPr>
            <a:spLocks noGrp="1"/>
          </p:cNvSpPr>
          <p:nvPr>
            <p:ph type="sldNum" sz="quarter" idx="10"/>
          </p:nvPr>
        </p:nvSpPr>
        <p:spPr/>
        <p:txBody>
          <a:bodyPr/>
          <a:lstStyle/>
          <a:p>
            <a:fld id="{0B29C083-7165-4E1E-B5E6-452956146393}" type="slidenum">
              <a:rPr lang="en-AU" smtClean="0"/>
              <a:t>25</a:t>
            </a:fld>
            <a:endParaRPr lang="en-AU" dirty="0"/>
          </a:p>
        </p:txBody>
      </p:sp>
    </p:spTree>
    <p:extLst>
      <p:ext uri="{BB962C8B-B14F-4D97-AF65-F5344CB8AC3E}">
        <p14:creationId xmlns:p14="http://schemas.microsoft.com/office/powerpoint/2010/main" val="2785176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Supervisor certificates</a:t>
            </a:r>
            <a:endParaRPr lang="en-AU" u="sng" dirty="0" smtClean="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US" dirty="0" smtClean="0"/>
              <a:t>Removing</a:t>
            </a:r>
            <a:r>
              <a:rPr lang="en-US" baseline="0" dirty="0" smtClean="0"/>
              <a:t> supervisor certificate requirements, to allow decisions regarding who is suitable to supervise be made at the service level, will result in a reduction of administrative costs for both providers and RAs.</a:t>
            </a:r>
            <a:endParaRPr lang="en-AU" dirty="0" smtClean="0"/>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r>
              <a:rPr lang="en-AU" dirty="0"/>
              <a:t>T</a:t>
            </a:r>
            <a:r>
              <a:rPr lang="en-AU" dirty="0" smtClean="0"/>
              <a:t>he role of the nominated supervisor will still exist, but the responsibility to determine a person’s suitability rests with the provider, not the RA.</a:t>
            </a:r>
          </a:p>
          <a:p>
            <a:endParaRPr lang="en-US" dirty="0"/>
          </a:p>
          <a:p>
            <a:r>
              <a:rPr lang="en-US" u="sng" dirty="0" smtClean="0"/>
              <a:t>Appointing and restricting nominated supervisors</a:t>
            </a:r>
          </a:p>
          <a:p>
            <a:endParaRPr lang="en-US" dirty="0" smtClean="0"/>
          </a:p>
          <a:p>
            <a:pPr marL="171450" indent="-171450">
              <a:buFont typeface="Arial" panose="020B0604020202020204" pitchFamily="34" charset="0"/>
              <a:buChar char="•"/>
            </a:pPr>
            <a:r>
              <a:rPr lang="en-US" dirty="0" smtClean="0"/>
              <a:t>Given the </a:t>
            </a:r>
            <a:r>
              <a:rPr lang="en-US" baseline="0" dirty="0" smtClean="0"/>
              <a:t>changes regarding supervisors, the responsibility of assessing the appropriateness of a nominated supervisor or person-in-day-to-day-charge is placed with the provider.</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Guidance will be provided to assist providers in determining ‘fitness and propriety’ and ‘suitable skills’.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AU" dirty="0" smtClean="0"/>
              <a:t>In light of this, the ability for RAs to restrict a person from being the nominated supervisor or person in charge ensures</a:t>
            </a:r>
            <a:r>
              <a:rPr lang="en-AU" baseline="0" dirty="0" smtClean="0"/>
              <a:t> a continued</a:t>
            </a:r>
            <a:r>
              <a:rPr lang="en-AU" dirty="0" smtClean="0"/>
              <a:t> level of oversight while retaining flexibility for services in most cases.</a:t>
            </a:r>
          </a:p>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26</a:t>
            </a:fld>
            <a:endParaRPr lang="en-AU" dirty="0"/>
          </a:p>
        </p:txBody>
      </p:sp>
    </p:spTree>
    <p:extLst>
      <p:ext uri="{BB962C8B-B14F-4D97-AF65-F5344CB8AC3E}">
        <p14:creationId xmlns:p14="http://schemas.microsoft.com/office/powerpoint/2010/main" val="19205092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Limit on nominated supervisors</a:t>
            </a:r>
          </a:p>
          <a:p>
            <a:endParaRPr lang="en-US" dirty="0" smtClean="0"/>
          </a:p>
          <a:p>
            <a:pPr marL="171450" indent="-171450">
              <a:buFont typeface="Arial" panose="020B0604020202020204" pitchFamily="34" charset="0"/>
              <a:buChar char="•"/>
            </a:pPr>
            <a:r>
              <a:rPr lang="en-US" dirty="0" smtClean="0"/>
              <a:t>Removing</a:t>
            </a:r>
            <a:r>
              <a:rPr lang="en-US" baseline="0" dirty="0" smtClean="0"/>
              <a:t> the limit on the number of nominated supervisors that may be appointed at one time for each service increases the flexibility for providers in meeting requirements.</a:t>
            </a:r>
          </a:p>
          <a:p>
            <a:pPr marL="171450" indent="-171450">
              <a:buFont typeface="Arial" panose="020B0604020202020204" pitchFamily="34" charset="0"/>
              <a:buChar char="•"/>
            </a:pPr>
            <a:endParaRPr lang="en-US" baseline="0" dirty="0" smtClean="0"/>
          </a:p>
          <a:p>
            <a:r>
              <a:rPr lang="en-US" u="sng" dirty="0" smtClean="0"/>
              <a:t>Notifications</a:t>
            </a:r>
          </a:p>
          <a:p>
            <a:endParaRPr lang="en-US" baseline="0" dirty="0" smtClean="0"/>
          </a:p>
          <a:p>
            <a:pPr marL="171450" indent="-171450">
              <a:buFont typeface="Arial" panose="020B0604020202020204" pitchFamily="34" charset="0"/>
              <a:buChar char="•"/>
            </a:pPr>
            <a:r>
              <a:rPr lang="en-US" baseline="0" dirty="0" smtClean="0"/>
              <a:t>Changes to notifications will bring the process in line with the changes to appointing a nominated supervisor and ensure RAs hold up to date information regarding nominated supervisors at each service.</a:t>
            </a:r>
          </a:p>
          <a:p>
            <a:endParaRPr lang="en-US" baseline="0" dirty="0" smtClean="0"/>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27</a:t>
            </a:fld>
            <a:endParaRPr lang="en-AU" dirty="0"/>
          </a:p>
        </p:txBody>
      </p:sp>
    </p:spTree>
    <p:extLst>
      <p:ext uri="{BB962C8B-B14F-4D97-AF65-F5344CB8AC3E}">
        <p14:creationId xmlns:p14="http://schemas.microsoft.com/office/powerpoint/2010/main" val="26274389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smtClean="0"/>
              <a:t>[refer slide]</a:t>
            </a:r>
          </a:p>
        </p:txBody>
      </p:sp>
      <p:sp>
        <p:nvSpPr>
          <p:cNvPr id="4" name="Slide Number Placeholder 3"/>
          <p:cNvSpPr>
            <a:spLocks noGrp="1"/>
          </p:cNvSpPr>
          <p:nvPr>
            <p:ph type="sldNum" sz="quarter" idx="10"/>
          </p:nvPr>
        </p:nvSpPr>
        <p:spPr/>
        <p:txBody>
          <a:bodyPr/>
          <a:lstStyle/>
          <a:p>
            <a:fld id="{0B29C083-7165-4E1E-B5E6-452956146393}" type="slidenum">
              <a:rPr lang="en-AU" smtClean="0"/>
              <a:t>28</a:t>
            </a:fld>
            <a:endParaRPr lang="en-AU" dirty="0"/>
          </a:p>
        </p:txBody>
      </p:sp>
    </p:spTree>
    <p:extLst>
      <p:ext uri="{BB962C8B-B14F-4D97-AF65-F5344CB8AC3E}">
        <p14:creationId xmlns:p14="http://schemas.microsoft.com/office/powerpoint/2010/main" val="26274389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 range of other changes that relate</a:t>
            </a:r>
            <a:r>
              <a:rPr lang="en-US" baseline="0" dirty="0" smtClean="0"/>
              <a:t> to service operations will also be implemented.</a:t>
            </a:r>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29</a:t>
            </a:fld>
            <a:endParaRPr lang="en-AU" dirty="0"/>
          </a:p>
        </p:txBody>
      </p:sp>
    </p:spTree>
    <p:extLst>
      <p:ext uri="{BB962C8B-B14F-4D97-AF65-F5344CB8AC3E}">
        <p14:creationId xmlns:p14="http://schemas.microsoft.com/office/powerpoint/2010/main" val="14047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i="0" dirty="0" smtClean="0"/>
              <a:t>A brief background on the process:</a:t>
            </a:r>
            <a:r>
              <a:rPr lang="en-US" i="0" baseline="0" dirty="0" smtClean="0"/>
              <a:t> </a:t>
            </a:r>
          </a:p>
          <a:p>
            <a:pPr marL="171450" indent="-171450">
              <a:buFont typeface="Arial" panose="020B0604020202020204" pitchFamily="34" charset="0"/>
              <a:buChar char="•"/>
            </a:pPr>
            <a:endParaRPr lang="en-US" i="0" baseline="0" dirty="0" smtClean="0"/>
          </a:p>
          <a:p>
            <a:pPr marL="628650" lvl="1" indent="-171450">
              <a:buFont typeface="Arial" panose="020B0604020202020204" pitchFamily="34" charset="0"/>
              <a:buChar char="•"/>
            </a:pPr>
            <a:r>
              <a:rPr lang="en-US" i="0" baseline="0" dirty="0" smtClean="0"/>
              <a:t>A commitment to the Review was included in the National Partnership Agreement on the National Quality Agenda.</a:t>
            </a:r>
          </a:p>
          <a:p>
            <a:pPr marL="628650" lvl="1" indent="-171450">
              <a:buFont typeface="Arial" panose="020B0604020202020204" pitchFamily="34" charset="0"/>
              <a:buChar char="•"/>
            </a:pPr>
            <a:endParaRPr lang="en-US" i="0" baseline="0" dirty="0" smtClean="0"/>
          </a:p>
          <a:p>
            <a:pPr marL="628650" lvl="1" indent="-171450">
              <a:buFont typeface="Arial" panose="020B0604020202020204" pitchFamily="34" charset="0"/>
              <a:buChar char="•"/>
            </a:pPr>
            <a:r>
              <a:rPr lang="en-US" i="0" baseline="0" dirty="0" smtClean="0"/>
              <a:t>The review commenced in 2014, sector consultation in 2014/2015.</a:t>
            </a:r>
          </a:p>
          <a:p>
            <a:pPr marL="628650" lvl="1" indent="-171450">
              <a:buFont typeface="Arial" panose="020B0604020202020204" pitchFamily="34" charset="0"/>
              <a:buChar char="•"/>
            </a:pPr>
            <a:endParaRPr lang="en-US" i="0" baseline="0" dirty="0" smtClean="0"/>
          </a:p>
          <a:p>
            <a:pPr marL="628650" lvl="1" indent="-171450">
              <a:buFont typeface="Arial" panose="020B0604020202020204" pitchFamily="34" charset="0"/>
              <a:buChar char="•"/>
            </a:pPr>
            <a:r>
              <a:rPr lang="en-US" i="0" baseline="0" dirty="0" smtClean="0"/>
              <a:t>A thorough consultation process sought input from the sector, families and stakeholders on whether the goals of NQF to improve quality are being achieved in an efficient and effective way.</a:t>
            </a:r>
          </a:p>
          <a:p>
            <a:pPr marL="628650" lvl="1" indent="-171450">
              <a:buFont typeface="Arial" panose="020B0604020202020204" pitchFamily="34" charset="0"/>
              <a:buChar char="•"/>
            </a:pPr>
            <a:endParaRPr lang="en-US" i="0" baseline="0" dirty="0" smtClean="0"/>
          </a:p>
          <a:p>
            <a:pPr marL="628650" lvl="1" indent="-171450">
              <a:buFont typeface="Arial" panose="020B0604020202020204" pitchFamily="34" charset="0"/>
              <a:buChar char="•"/>
            </a:pPr>
            <a:r>
              <a:rPr lang="en-US" i="0" baseline="0" dirty="0" smtClean="0"/>
              <a:t>Changes were agreed to by Ministers in January 2017, with agreed law and regulation changes to commence in October 2017. </a:t>
            </a:r>
            <a:br>
              <a:rPr lang="en-US" i="0" baseline="0" dirty="0" smtClean="0"/>
            </a:br>
            <a:endParaRPr lang="en-US" i="0" baseline="0" dirty="0" smtClean="0"/>
          </a:p>
          <a:p>
            <a:pPr marL="628650" lvl="1" indent="-171450">
              <a:buFont typeface="Arial" panose="020B0604020202020204" pitchFamily="34" charset="0"/>
              <a:buChar char="•"/>
            </a:pPr>
            <a:r>
              <a:rPr lang="en-US" i="0" baseline="0" dirty="0" smtClean="0"/>
              <a:t>A revised National Quality Standard will commence 1 February 2018 (and associated changes to assessment and rating), subject to the passage of legislation in each state and territory.</a:t>
            </a:r>
            <a:br>
              <a:rPr lang="en-US" i="0" baseline="0" dirty="0" smtClean="0"/>
            </a:br>
            <a:endParaRPr lang="en-US" i="0" baseline="0" dirty="0" smtClean="0"/>
          </a:p>
          <a:p>
            <a:pPr marL="0" indent="0">
              <a:buFont typeface="Arial" panose="020B0604020202020204" pitchFamily="34" charset="0"/>
              <a:buNone/>
            </a:pPr>
            <a:endParaRPr lang="en-US" i="0" baseline="0" dirty="0" smtClean="0"/>
          </a:p>
          <a:p>
            <a:endParaRPr lang="en-US" i="0" baseline="0" dirty="0" smtClean="0"/>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3</a:t>
            </a:fld>
            <a:endParaRPr lang="en-AU" dirty="0"/>
          </a:p>
        </p:txBody>
      </p:sp>
    </p:spTree>
    <p:extLst>
      <p:ext uri="{BB962C8B-B14F-4D97-AF65-F5344CB8AC3E}">
        <p14:creationId xmlns:p14="http://schemas.microsoft.com/office/powerpoint/2010/main" val="30679031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Waiver extension</a:t>
            </a:r>
          </a:p>
          <a:p>
            <a:endParaRPr lang="en-AU" dirty="0" smtClean="0"/>
          </a:p>
          <a:p>
            <a:pPr marL="171450" indent="-171450">
              <a:buFont typeface="Arial" panose="020B0604020202020204" pitchFamily="34" charset="0"/>
              <a:buChar char="•"/>
            </a:pPr>
            <a:r>
              <a:rPr lang="en-AU" dirty="0" smtClean="0"/>
              <a:t>The National Law provides for extensions of temporary waivers for up to 12 months, with no limit on the number of extensions. Currently providers that have not addressed the underlying temporary issue can apply to</a:t>
            </a:r>
            <a:r>
              <a:rPr lang="en-AU" baseline="0" dirty="0" smtClean="0"/>
              <a:t> extend a temporary waiver without </a:t>
            </a:r>
            <a:r>
              <a:rPr lang="en-AU" dirty="0" smtClean="0"/>
              <a:t>having to pay another fee. </a:t>
            </a:r>
          </a:p>
          <a:p>
            <a:pPr marL="171450" indent="-171450">
              <a:buFont typeface="Arial" panose="020B0604020202020204" pitchFamily="34" charset="0"/>
              <a:buChar cha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smtClean="0"/>
              <a:t>Introducing a fee for extensions will provide incentive for providers to address underlying issues in the time requested in the original waiver application. </a:t>
            </a:r>
            <a:r>
              <a:rPr lang="en-US" dirty="0" smtClean="0"/>
              <a:t>The</a:t>
            </a:r>
            <a:r>
              <a:rPr lang="en-US" baseline="0" dirty="0" smtClean="0"/>
              <a:t> fee will be the same value as the fee for an initial waiver application (currently $107 as at February 2017)</a:t>
            </a:r>
            <a:r>
              <a:rPr lang="en-US" sz="1200" kern="1200" dirty="0" smtClean="0">
                <a:solidFill>
                  <a:schemeClr val="tx1"/>
                </a:solidFill>
                <a:effectLst/>
                <a:latin typeface="+mn-lt"/>
                <a:ea typeface="+mn-ea"/>
                <a:cs typeface="+mn-cs"/>
              </a:rPr>
              <a:t>. (Note, some states and territories were already in practice charging a fee for extensions e.g. Queensland and Victoria).</a:t>
            </a:r>
            <a:endParaRPr lang="en-AU" sz="1200" kern="1200" dirty="0" smtClean="0">
              <a:solidFill>
                <a:schemeClr val="tx1"/>
              </a:solidFill>
              <a:effectLst/>
              <a:latin typeface="+mn-lt"/>
              <a:ea typeface="+mn-ea"/>
              <a:cs typeface="+mn-cs"/>
            </a:endParaRP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dirty="0"/>
          </a:p>
          <a:p>
            <a:r>
              <a:rPr lang="en-US" u="sng" dirty="0" smtClean="0"/>
              <a:t>First aid</a:t>
            </a:r>
            <a:endParaRPr lang="en-US" u="sng" baseline="0" dirty="0" smtClean="0"/>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AU" dirty="0" smtClean="0"/>
              <a:t>Currently people with first aid, anaphylaxis and emergency asthma management qualifications must be educators in attendance and immediately available. </a:t>
            </a:r>
          </a:p>
          <a:p>
            <a:endParaRPr lang="en-AU" dirty="0" smtClean="0"/>
          </a:p>
          <a:p>
            <a:pPr marL="171450" indent="-171450">
              <a:buFont typeface="Arial" panose="020B0604020202020204" pitchFamily="34" charset="0"/>
              <a:buChar char="•"/>
            </a:pPr>
            <a:r>
              <a:rPr lang="en-AU" dirty="0" smtClean="0"/>
              <a:t>This change increases flexibility for</a:t>
            </a:r>
            <a:r>
              <a:rPr lang="en-AU" baseline="0" dirty="0" smtClean="0"/>
              <a:t> </a:t>
            </a:r>
            <a:r>
              <a:rPr lang="en-AU" dirty="0" smtClean="0"/>
              <a:t>providers, in allowing appropriately first aid trained persons (rather than exclusively educators) to be the person immediately available to administer first aid to children.</a:t>
            </a:r>
          </a:p>
          <a:p>
            <a:pPr marL="0" indent="0">
              <a:buFont typeface="Arial" panose="020B0604020202020204" pitchFamily="34" charset="0"/>
              <a:buNone/>
            </a:pPr>
            <a:endParaRPr lang="en-AU" dirty="0" smtClean="0"/>
          </a:p>
          <a:p>
            <a:r>
              <a:rPr lang="en-US" u="sng" dirty="0" smtClean="0"/>
              <a:t>Notifications</a:t>
            </a:r>
            <a:endParaRPr lang="en-AU" u="sng" dirty="0" smtClean="0"/>
          </a:p>
          <a:p>
            <a:endParaRPr lang="en-US" dirty="0" smtClean="0"/>
          </a:p>
          <a:p>
            <a:pPr marL="171450" indent="-171450">
              <a:buFont typeface="Arial" panose="020B0604020202020204" pitchFamily="34" charset="0"/>
              <a:buChar char="•"/>
            </a:pPr>
            <a:r>
              <a:rPr lang="en-AU" dirty="0" smtClean="0"/>
              <a:t>Clarifying the instances in which providers are required to notify the RA of a complaint will minimise duplication and reduce unnecessary administrative burden.</a:t>
            </a:r>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30</a:t>
            </a:fld>
            <a:endParaRPr lang="en-AU" dirty="0"/>
          </a:p>
        </p:txBody>
      </p:sp>
    </p:spTree>
    <p:extLst>
      <p:ext uri="{BB962C8B-B14F-4D97-AF65-F5344CB8AC3E}">
        <p14:creationId xmlns:p14="http://schemas.microsoft.com/office/powerpoint/2010/main" val="24733789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Sleep and rest policies</a:t>
            </a:r>
          </a:p>
          <a:p>
            <a:endParaRPr lang="en-US" dirty="0" smtClean="0"/>
          </a:p>
          <a:p>
            <a:pPr marL="171450" indent="-171450">
              <a:buFont typeface="Arial" panose="020B0604020202020204" pitchFamily="34" charset="0"/>
              <a:buChar char="•"/>
            </a:pPr>
            <a:r>
              <a:rPr lang="en-US" dirty="0" smtClean="0"/>
              <a:t>In response to the State Coroner’s Office Queensland report into</a:t>
            </a:r>
            <a:r>
              <a:rPr lang="en-US" baseline="0" dirty="0" smtClean="0"/>
              <a:t> a death in 2012, a requirement for sleep and rest policies and procedures has been introduced.</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This is an additional requirement to the policy and procedures requirements already specified in regulation 168.</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Further guidance will be developed for providers, supervisors and educators based on current evidence. </a:t>
            </a:r>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31</a:t>
            </a:fld>
            <a:endParaRPr lang="en-AU" dirty="0"/>
          </a:p>
        </p:txBody>
      </p:sp>
    </p:spTree>
    <p:extLst>
      <p:ext uri="{BB962C8B-B14F-4D97-AF65-F5344CB8AC3E}">
        <p14:creationId xmlns:p14="http://schemas.microsoft.com/office/powerpoint/2010/main" val="31705260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sng" dirty="0" smtClean="0"/>
              <a:t>Prescribed matters for notification</a:t>
            </a:r>
          </a:p>
          <a:p>
            <a:endParaRPr lang="en-US" b="1" dirty="0" smtClean="0"/>
          </a:p>
          <a:p>
            <a:r>
              <a:rPr lang="en-US" b="0" dirty="0" smtClean="0"/>
              <a:t>Changes to the national regulations so that the prescribed matters requiring notification</a:t>
            </a:r>
            <a:r>
              <a:rPr lang="en-US" b="0" baseline="0" dirty="0" smtClean="0"/>
              <a:t> of a regulatory authority include:</a:t>
            </a:r>
          </a:p>
          <a:p>
            <a:endParaRPr lang="en-US" b="0" baseline="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venir Book"/>
                <a:cs typeface="Avenir Book"/>
              </a:rPr>
              <a:t>Any incident where the approved provider reasonably believes that physical and/or sexual abuse of a child has occurred, or is occurring, while a child is being educated and cared for a service.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tx1"/>
              </a:solidFill>
              <a:latin typeface="Avenir Book"/>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venir Book"/>
                <a:cs typeface="Avenir Book"/>
              </a:rPr>
              <a:t>An allegation that sexual or physical abuse of a child has occurred, or is occurring, while a child is being educated and cared for at a service.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tx1"/>
              </a:solidFill>
              <a:latin typeface="Avenir Book"/>
              <a:cs typeface="Avenir Book"/>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venir Book"/>
                <a:cs typeface="Avenir Book"/>
              </a:rPr>
              <a:t>Further</a:t>
            </a:r>
            <a:r>
              <a:rPr lang="en-US" sz="1200" baseline="0" dirty="0" smtClean="0">
                <a:solidFill>
                  <a:schemeClr val="tx1"/>
                </a:solidFill>
                <a:latin typeface="Avenir Book"/>
                <a:cs typeface="Avenir Book"/>
              </a:rPr>
              <a:t> g</a:t>
            </a:r>
            <a:r>
              <a:rPr lang="en-US" sz="1200" dirty="0" smtClean="0">
                <a:solidFill>
                  <a:schemeClr val="tx1"/>
                </a:solidFill>
                <a:latin typeface="Avenir Book"/>
                <a:cs typeface="Avenir Book"/>
              </a:rPr>
              <a:t>uidance on</a:t>
            </a:r>
            <a:r>
              <a:rPr lang="en-US" sz="1200" baseline="0" dirty="0" smtClean="0">
                <a:solidFill>
                  <a:schemeClr val="tx1"/>
                </a:solidFill>
                <a:latin typeface="Avenir Book"/>
                <a:cs typeface="Avenir Book"/>
              </a:rPr>
              <a:t> reporting requirements will be developed for approved providers and RAs </a:t>
            </a:r>
            <a:endParaRPr lang="en-US" sz="1200" dirty="0" smtClean="0">
              <a:solidFill>
                <a:schemeClr val="tx1"/>
              </a:solidFill>
              <a:latin typeface="Avenir Book"/>
              <a:cs typeface="Avenir Book"/>
            </a:endParaRPr>
          </a:p>
          <a:p>
            <a:pPr marL="171450" indent="-171450">
              <a:buFont typeface="Arial" panose="020B0604020202020204" pitchFamily="34" charset="0"/>
              <a:buChar char="•"/>
            </a:pPr>
            <a:endParaRPr lang="en-AU" b="1" dirty="0"/>
          </a:p>
        </p:txBody>
      </p:sp>
      <p:sp>
        <p:nvSpPr>
          <p:cNvPr id="4" name="Slide Number Placeholder 3"/>
          <p:cNvSpPr>
            <a:spLocks noGrp="1"/>
          </p:cNvSpPr>
          <p:nvPr>
            <p:ph type="sldNum" sz="quarter" idx="10"/>
          </p:nvPr>
        </p:nvSpPr>
        <p:spPr/>
        <p:txBody>
          <a:bodyPr/>
          <a:lstStyle/>
          <a:p>
            <a:fld id="{0B29C083-7165-4E1E-B5E6-452956146393}" type="slidenum">
              <a:rPr lang="en-AU" smtClean="0"/>
              <a:t>32</a:t>
            </a:fld>
            <a:endParaRPr lang="en-AU" dirty="0"/>
          </a:p>
        </p:txBody>
      </p:sp>
    </p:spTree>
    <p:extLst>
      <p:ext uri="{BB962C8B-B14F-4D97-AF65-F5344CB8AC3E}">
        <p14:creationId xmlns:p14="http://schemas.microsoft.com/office/powerpoint/2010/main" val="40805625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Changes to the National Law were passed by the Parliament of Victoria on 23 March 2017 and received Royal Assent by the Governor of Victoria on 27 March 2017.  Changes </a:t>
            </a:r>
            <a:r>
              <a:rPr lang="en-AU" sz="1200" b="0" i="0" kern="1200" dirty="0" smtClean="0">
                <a:solidFill>
                  <a:schemeClr val="tx1"/>
                </a:solidFill>
                <a:effectLst/>
                <a:latin typeface="+mn-lt"/>
                <a:ea typeface="+mn-ea"/>
                <a:cs typeface="+mn-cs"/>
              </a:rPr>
              <a:t>will come into effect from 1 October 2017.</a:t>
            </a:r>
          </a:p>
          <a:p>
            <a:endParaRPr lang="en-A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Changes will be rolled out later in Western Australia to allow for the corresponding legislation to be passed through the Western Australian parliament. </a:t>
            </a:r>
          </a:p>
          <a:p>
            <a:endParaRPr lang="en-US"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There will be a transitional period for some changes to allow services time to adjust. </a:t>
            </a:r>
          </a:p>
          <a:p>
            <a:endParaRPr lang="en-A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A revised NQS will be introduced on 1 February 2018 in all states and territories (including Western Australia). In addition to related assessment and rating changes.</a:t>
            </a:r>
            <a:r>
              <a:rPr lang="en-AU" sz="1200" b="0" i="0" kern="1200" baseline="0" dirty="0" smtClean="0">
                <a:solidFill>
                  <a:schemeClr val="tx1"/>
                </a:solidFill>
                <a:effectLst/>
                <a:latin typeface="+mn-lt"/>
                <a:ea typeface="+mn-ea"/>
                <a:cs typeface="+mn-cs"/>
              </a:rPr>
              <a:t> </a:t>
            </a:r>
            <a:endParaRPr lang="en-AU" sz="1200" b="0" i="0" kern="1200" dirty="0" smtClean="0">
              <a:solidFill>
                <a:schemeClr val="tx1"/>
              </a:solidFill>
              <a:effectLst/>
              <a:latin typeface="+mn-lt"/>
              <a:ea typeface="+mn-ea"/>
              <a:cs typeface="+mn-cs"/>
            </a:endParaRPr>
          </a:p>
          <a:p>
            <a:endParaRPr lang="en-AU" b="1" dirty="0"/>
          </a:p>
        </p:txBody>
      </p:sp>
      <p:sp>
        <p:nvSpPr>
          <p:cNvPr id="4" name="Slide Number Placeholder 3"/>
          <p:cNvSpPr>
            <a:spLocks noGrp="1"/>
          </p:cNvSpPr>
          <p:nvPr>
            <p:ph type="sldNum" sz="quarter" idx="10"/>
          </p:nvPr>
        </p:nvSpPr>
        <p:spPr/>
        <p:txBody>
          <a:bodyPr/>
          <a:lstStyle/>
          <a:p>
            <a:fld id="{0B29C083-7165-4E1E-B5E6-452956146393}" type="slidenum">
              <a:rPr lang="en-AU" smtClean="0"/>
              <a:t>33</a:t>
            </a:fld>
            <a:endParaRPr lang="en-AU" dirty="0"/>
          </a:p>
        </p:txBody>
      </p:sp>
    </p:spTree>
    <p:extLst>
      <p:ext uri="{BB962C8B-B14F-4D97-AF65-F5344CB8AC3E}">
        <p14:creationId xmlns:p14="http://schemas.microsoft.com/office/powerpoint/2010/main" val="36524778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34</a:t>
            </a:fld>
            <a:endParaRPr lang="en-AU" dirty="0"/>
          </a:p>
        </p:txBody>
      </p:sp>
    </p:spTree>
    <p:extLst>
      <p:ext uri="{BB962C8B-B14F-4D97-AF65-F5344CB8AC3E}">
        <p14:creationId xmlns:p14="http://schemas.microsoft.com/office/powerpoint/2010/main" val="38892129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It’s important to note what role the Australian Government, state and territory governments and ACECQA play.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aseline="0" dirty="0" smtClean="0"/>
              <a:t>[refer each slide]</a:t>
            </a:r>
            <a:r>
              <a:rPr lang="en-US" dirty="0" smtClean="0"/>
              <a:t>.</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Over coming months, guidance materials will be refreshed (e.g. Guide to the NQS) to support the sector to understand and prepare for these changes.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35</a:t>
            </a:fld>
            <a:endParaRPr lang="en-AU" dirty="0"/>
          </a:p>
        </p:txBody>
      </p:sp>
    </p:spTree>
    <p:extLst>
      <p:ext uri="{BB962C8B-B14F-4D97-AF65-F5344CB8AC3E}">
        <p14:creationId xmlns:p14="http://schemas.microsoft.com/office/powerpoint/2010/main" val="10100096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ACECQA website has a web page on the changes to the NQF, including links to:</a:t>
            </a:r>
          </a:p>
          <a:p>
            <a:endParaRPr lang="en-US" baseline="0" dirty="0" smtClean="0"/>
          </a:p>
          <a:p>
            <a:pPr marL="171450" indent="-171450">
              <a:buFont typeface="Arial" panose="020B0604020202020204" pitchFamily="34" charset="0"/>
              <a:buChar char="•"/>
            </a:pPr>
            <a:r>
              <a:rPr lang="en-US" dirty="0"/>
              <a:t>T</a:t>
            </a:r>
            <a:r>
              <a:rPr lang="en-US" baseline="0" dirty="0" smtClean="0"/>
              <a:t>he full Decision RIS</a:t>
            </a:r>
          </a:p>
          <a:p>
            <a:pPr marL="171450" indent="-171450">
              <a:buFont typeface="Arial" panose="020B0604020202020204" pitchFamily="34" charset="0"/>
              <a:buChar char="•"/>
            </a:pPr>
            <a:r>
              <a:rPr lang="en-US" baseline="0" dirty="0" smtClean="0"/>
              <a:t>A</a:t>
            </a:r>
            <a:r>
              <a:rPr lang="en-US" dirty="0" smtClean="0"/>
              <a:t> </a:t>
            </a:r>
            <a:r>
              <a:rPr lang="en-US" baseline="0" dirty="0" smtClean="0"/>
              <a:t>summary of all decisions </a:t>
            </a:r>
          </a:p>
          <a:p>
            <a:pPr marL="171450" indent="-171450">
              <a:buFont typeface="Arial" panose="020B0604020202020204" pitchFamily="34" charset="0"/>
              <a:buChar char="•"/>
            </a:pPr>
            <a:r>
              <a:rPr lang="en-US" dirty="0" smtClean="0"/>
              <a:t>Frequently asked questions</a:t>
            </a:r>
          </a:p>
          <a:p>
            <a:pPr marL="171450" indent="-171450">
              <a:buFont typeface="Arial" panose="020B0604020202020204" pitchFamily="34" charset="0"/>
              <a:buChar char="•"/>
            </a:pPr>
            <a:r>
              <a:rPr lang="en-US" baseline="0" dirty="0" smtClean="0"/>
              <a:t>The timeline for changes.</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More resources will be added to this page over coming months. </a:t>
            </a:r>
          </a:p>
        </p:txBody>
      </p:sp>
      <p:sp>
        <p:nvSpPr>
          <p:cNvPr id="4" name="Slide Number Placeholder 3"/>
          <p:cNvSpPr>
            <a:spLocks noGrp="1"/>
          </p:cNvSpPr>
          <p:nvPr>
            <p:ph type="sldNum" sz="quarter" idx="10"/>
          </p:nvPr>
        </p:nvSpPr>
        <p:spPr/>
        <p:txBody>
          <a:bodyPr/>
          <a:lstStyle/>
          <a:p>
            <a:fld id="{0B29C083-7165-4E1E-B5E6-452956146393}" type="slidenum">
              <a:rPr lang="en-AU" smtClean="0"/>
              <a:t>36</a:t>
            </a:fld>
            <a:endParaRPr lang="en-AU" dirty="0"/>
          </a:p>
        </p:txBody>
      </p:sp>
    </p:spTree>
    <p:extLst>
      <p:ext uri="{BB962C8B-B14F-4D97-AF65-F5344CB8AC3E}">
        <p14:creationId xmlns:p14="http://schemas.microsoft.com/office/powerpoint/2010/main" val="62331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Background</a:t>
            </a:r>
            <a:r>
              <a:rPr lang="en-US" u="sng" baseline="0" dirty="0" smtClean="0"/>
              <a:t> on 2014 Woolcott consultation: </a:t>
            </a:r>
          </a:p>
          <a:p>
            <a:endParaRPr lang="en-US" u="sng" baseline="0" dirty="0" smtClean="0"/>
          </a:p>
          <a:p>
            <a:pPr marL="171450" indent="-171450">
              <a:buFont typeface="Arial" panose="020B0604020202020204" pitchFamily="34" charset="0"/>
              <a:buChar char="•"/>
            </a:pPr>
            <a:r>
              <a:rPr lang="en-US" b="0" u="none" baseline="0" dirty="0" smtClean="0"/>
              <a:t>Public consultation sessions held in each state and territory. </a:t>
            </a:r>
          </a:p>
          <a:p>
            <a:pPr marL="171450" indent="-171450">
              <a:buFont typeface="Arial" panose="020B0604020202020204" pitchFamily="34" charset="0"/>
              <a:buChar char="•"/>
            </a:pPr>
            <a:r>
              <a:rPr lang="en-US" b="0" u="none" baseline="0" dirty="0" smtClean="0"/>
              <a:t>Short online survey</a:t>
            </a:r>
          </a:p>
          <a:p>
            <a:pPr marL="171450" indent="-171450">
              <a:buFont typeface="Arial" panose="020B0604020202020204" pitchFamily="34" charset="0"/>
              <a:buChar char="•"/>
            </a:pPr>
            <a:r>
              <a:rPr lang="en-US" b="0" u="none" baseline="0" dirty="0" smtClean="0"/>
              <a:t>Feedback was sought in mid-2014 on:</a:t>
            </a:r>
          </a:p>
          <a:p>
            <a:pPr marL="628650" lvl="1" indent="-171450">
              <a:buFont typeface="Arial" panose="020B0604020202020204" pitchFamily="34" charset="0"/>
              <a:buChar char="•"/>
            </a:pPr>
            <a:r>
              <a:rPr lang="en-US" b="0" u="none" baseline="0" dirty="0" smtClean="0"/>
              <a:t>Strengths of the NQF and what is working well</a:t>
            </a:r>
          </a:p>
          <a:p>
            <a:pPr marL="628650" lvl="1" indent="-171450">
              <a:buFont typeface="Arial" panose="020B0604020202020204" pitchFamily="34" charset="0"/>
              <a:buChar char="•"/>
            </a:pPr>
            <a:r>
              <a:rPr lang="en-US" b="0" u="none" baseline="0" dirty="0" smtClean="0"/>
              <a:t>What is not working well or could be improved</a:t>
            </a:r>
          </a:p>
          <a:p>
            <a:pPr marL="628650" lvl="1" indent="-171450">
              <a:buFont typeface="Arial" panose="020B0604020202020204" pitchFamily="34" charset="0"/>
              <a:buChar char="•"/>
            </a:pPr>
            <a:r>
              <a:rPr lang="en-US" b="0" u="none" baseline="0" dirty="0" smtClean="0"/>
              <a:t>What opportunities are there for streamlining, reducing regulatory burden and improving the NQF</a:t>
            </a:r>
          </a:p>
          <a:p>
            <a:pPr marL="628650" lvl="1" indent="-171450">
              <a:buFont typeface="Arial" panose="020B0604020202020204" pitchFamily="34" charset="0"/>
              <a:buChar char="•"/>
            </a:pPr>
            <a:r>
              <a:rPr lang="en-US" b="0" u="none" baseline="0" dirty="0" smtClean="0"/>
              <a:t>What cultural or behavioural changes (both good and bad) have occurred since the NQF was introduced.</a:t>
            </a:r>
          </a:p>
          <a:p>
            <a:pPr marL="171450" indent="-171450">
              <a:buFont typeface="Arial" panose="020B0604020202020204" pitchFamily="34" charset="0"/>
              <a:buChar char="•"/>
            </a:pPr>
            <a:endParaRPr lang="en-US" b="0" u="none" baseline="0" dirty="0" smtClean="0"/>
          </a:p>
          <a:p>
            <a:pPr marL="0" indent="0">
              <a:buFont typeface="Arial" panose="020B0604020202020204" pitchFamily="34" charset="0"/>
              <a:buNone/>
            </a:pPr>
            <a:r>
              <a:rPr lang="en-US" b="0" u="sng" baseline="0" dirty="0" smtClean="0"/>
              <a:t>Background on Consultation Regulation Impact Statement (RIS) process:</a:t>
            </a:r>
          </a:p>
          <a:p>
            <a:pPr marL="0" indent="0">
              <a:buFont typeface="Arial" panose="020B0604020202020204" pitchFamily="34" charset="0"/>
              <a:buNone/>
            </a:pPr>
            <a:endParaRPr lang="en-US" b="0" u="sng" baseline="0" dirty="0" smtClean="0"/>
          </a:p>
          <a:p>
            <a:pPr marL="171450" indent="-171450">
              <a:buFont typeface="Arial" panose="020B0604020202020204" pitchFamily="34" charset="0"/>
              <a:buChar char="•"/>
            </a:pPr>
            <a:r>
              <a:rPr lang="en-US" b="0" u="none" baseline="0" dirty="0" smtClean="0"/>
              <a:t>Proposed options for changes to the NQF released in early November 2014 and submissions in response closed mid-January 2015.</a:t>
            </a:r>
          </a:p>
          <a:p>
            <a:pPr marL="171450" indent="-171450">
              <a:buFont typeface="Arial" panose="020B0604020202020204" pitchFamily="34" charset="0"/>
              <a:buChar char="•"/>
            </a:pPr>
            <a:endParaRPr lang="en-US" b="0" u="none" baseline="0" dirty="0" smtClean="0"/>
          </a:p>
          <a:p>
            <a:r>
              <a:rPr lang="en-US" u="sng" dirty="0" smtClean="0"/>
              <a:t>Consultation RIS process</a:t>
            </a:r>
          </a:p>
          <a:p>
            <a:endParaRPr lang="en-US" u="sng" dirty="0" smtClean="0"/>
          </a:p>
          <a:p>
            <a:pPr marL="171450" indent="-171450">
              <a:buFont typeface="Arial" panose="020B0604020202020204" pitchFamily="34" charset="0"/>
              <a:buChar char="•"/>
            </a:pPr>
            <a:r>
              <a:rPr lang="en-US" b="0" u="none" baseline="0" dirty="0" smtClean="0"/>
              <a:t>Public consultation sessions held in each state and territory </a:t>
            </a:r>
          </a:p>
          <a:p>
            <a:pPr marL="171450" indent="-171450">
              <a:buFont typeface="Arial" panose="020B0604020202020204" pitchFamily="34" charset="0"/>
              <a:buChar char="•"/>
            </a:pPr>
            <a:r>
              <a:rPr lang="en-US" b="0" u="none" baseline="0" dirty="0" smtClean="0"/>
              <a:t>Online survey </a:t>
            </a:r>
          </a:p>
          <a:p>
            <a:pPr marL="171450" indent="-171450">
              <a:buFont typeface="Arial" panose="020B0604020202020204" pitchFamily="34" charset="0"/>
              <a:buChar char="•"/>
            </a:pPr>
            <a:r>
              <a:rPr lang="en-US" b="0" u="none" baseline="0" dirty="0" smtClean="0"/>
              <a:t>Written submissions and online comments</a:t>
            </a:r>
          </a:p>
          <a:p>
            <a:pPr marL="171450" indent="-171450">
              <a:buFont typeface="Arial" panose="020B0604020202020204" pitchFamily="34" charset="0"/>
              <a:buChar char="•"/>
            </a:pPr>
            <a:endParaRPr lang="en-US" b="0" u="none"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4</a:t>
            </a:fld>
            <a:endParaRPr lang="en-AU" dirty="0"/>
          </a:p>
        </p:txBody>
      </p:sp>
    </p:spTree>
    <p:extLst>
      <p:ext uri="{BB962C8B-B14F-4D97-AF65-F5344CB8AC3E}">
        <p14:creationId xmlns:p14="http://schemas.microsoft.com/office/powerpoint/2010/main" val="3800579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Consultation process</a:t>
            </a:r>
          </a:p>
          <a:p>
            <a:endParaRPr lang="en-US" dirty="0" smtClean="0"/>
          </a:p>
          <a:p>
            <a:pPr marL="171450" indent="-171450">
              <a:buFont typeface="Arial" panose="020B0604020202020204" pitchFamily="34" charset="0"/>
              <a:buChar char="•"/>
            </a:pPr>
            <a:r>
              <a:rPr lang="en-US" b="0" u="none" baseline="0" dirty="0" smtClean="0"/>
              <a:t>Additional consultation took place with key stakeholders that submitted comprehensive feedback on the proposed changes to the NQS (e.g. some large providers and peak bodies). </a:t>
            </a:r>
          </a:p>
          <a:p>
            <a:pPr marL="171450" indent="-171450">
              <a:buFont typeface="Arial" panose="020B0604020202020204" pitchFamily="34" charset="0"/>
              <a:buChar char="•"/>
            </a:pPr>
            <a:r>
              <a:rPr lang="en-US" b="0" u="none" baseline="0" dirty="0" smtClean="0"/>
              <a:t>From this feedback, changes were made to the revised NQS to inform the current version presented in the Decision RIS. </a:t>
            </a:r>
            <a:endParaRPr lang="en-US" dirty="0" smtClean="0"/>
          </a:p>
          <a:p>
            <a:pPr marL="0" indent="0">
              <a:buFont typeface="Arial" panose="020B0604020202020204" pitchFamily="34" charset="0"/>
              <a:buNone/>
            </a:pPr>
            <a:endParaRPr lang="en-US" b="0" u="none" baseline="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u="sng" dirty="0" smtClean="0"/>
              <a:t>Decisions and feedback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u="sng" dirty="0" smtClean="0"/>
          </a:p>
          <a:p>
            <a:pPr marL="171450" indent="-171450">
              <a:buFont typeface="Arial" panose="020B0604020202020204" pitchFamily="34" charset="0"/>
              <a:buChar char="•"/>
            </a:pPr>
            <a:r>
              <a:rPr lang="en-US" b="0" u="none" baseline="0" dirty="0" smtClean="0"/>
              <a:t>Overall, </a:t>
            </a:r>
            <a:r>
              <a:rPr lang="en-AU" sz="1200" b="0" i="0" kern="1200" dirty="0" smtClean="0">
                <a:solidFill>
                  <a:schemeClr val="tx1"/>
                </a:solidFill>
                <a:effectLst/>
                <a:latin typeface="+mn-lt"/>
                <a:ea typeface="+mn-ea"/>
                <a:cs typeface="+mn-cs"/>
              </a:rPr>
              <a:t>feedback was generally supportive of the NQF and the increase in quality service provision since its implementation.</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 sector was receptive to some of the proposed changes in the Consultation RIS especially those that sought to remove unnecessary or ineffective administrative burden e.g. the removal of the supervisor certificate requirements.</a:t>
            </a:r>
          </a:p>
          <a:p>
            <a:pPr marL="171450" indent="-171450">
              <a:buFont typeface="Arial" panose="020B0604020202020204" pitchFamily="34" charset="0"/>
              <a:buChar char="•"/>
            </a:pPr>
            <a:r>
              <a:rPr lang="en-US" b="0" u="none" baseline="0" dirty="0" smtClean="0"/>
              <a:t>Governments considered the feedback and have agreed to a number of changes.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 changes and their rationale are outlined in a Decision RIS.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 Decision RIS analyses the regulatory impacts of changes to the NQF, and stakeholder views. </a:t>
            </a:r>
            <a:endParaRPr lang="en-US" dirty="0" smtClean="0"/>
          </a:p>
          <a:p>
            <a:endParaRPr lang="en-AU" sz="1200" b="0" i="0" kern="1200" dirty="0" smtClean="0">
              <a:solidFill>
                <a:schemeClr val="tx1"/>
              </a:solidFill>
              <a:effectLst/>
              <a:latin typeface="+mn-lt"/>
              <a:ea typeface="+mn-ea"/>
              <a:cs typeface="+mn-cs"/>
            </a:endParaRPr>
          </a:p>
          <a:p>
            <a:r>
              <a:rPr lang="en-AU" sz="1200" b="0" i="0" kern="1200" dirty="0" smtClean="0">
                <a:solidFill>
                  <a:schemeClr val="tx1"/>
                </a:solidFill>
                <a:effectLst/>
                <a:latin typeface="+mn-lt"/>
                <a:ea typeface="+mn-ea"/>
                <a:cs typeface="+mn-cs"/>
              </a:rPr>
              <a:t>The Australian Government Office of Best Practice and Regulation assessed the Decision RIS as compliant with best practice regulation guidelines, including that the impacts of changes to the sector and families were analysed. </a:t>
            </a:r>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5</a:t>
            </a:fld>
            <a:endParaRPr lang="en-AU" dirty="0"/>
          </a:p>
        </p:txBody>
      </p:sp>
    </p:spTree>
    <p:extLst>
      <p:ext uri="{BB962C8B-B14F-4D97-AF65-F5344CB8AC3E}">
        <p14:creationId xmlns:p14="http://schemas.microsoft.com/office/powerpoint/2010/main" val="2769020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Changes to the National</a:t>
            </a:r>
            <a:r>
              <a:rPr lang="en-US" sz="1200" b="0" i="0" kern="1200" baseline="0" dirty="0" smtClean="0">
                <a:solidFill>
                  <a:schemeClr val="tx1"/>
                </a:solidFill>
                <a:effectLst/>
                <a:latin typeface="+mn-lt"/>
                <a:ea typeface="+mn-ea"/>
                <a:cs typeface="+mn-cs"/>
              </a:rPr>
              <a:t> Law were passed by the Parliament of Victoria on 23 March 2017 and received Royal Assent by the Governor of Victoria on 27 March 2017. State and territory governments will </a:t>
            </a:r>
            <a:r>
              <a:rPr lang="en-US" sz="1200" kern="1200" dirty="0" smtClean="0">
                <a:solidFill>
                  <a:schemeClr val="tx1"/>
                </a:solidFill>
                <a:effectLst/>
                <a:latin typeface="+mn-lt"/>
                <a:ea typeface="+mn-ea"/>
                <a:cs typeface="+mn-cs"/>
              </a:rPr>
              <a:t>now take the appropriate action to apply </a:t>
            </a:r>
            <a:r>
              <a:rPr lang="en-US" sz="1200" b="0" i="0" kern="1200" baseline="0" dirty="0" smtClean="0">
                <a:solidFill>
                  <a:schemeClr val="tx1"/>
                </a:solidFill>
                <a:effectLst/>
                <a:latin typeface="+mn-lt"/>
                <a:ea typeface="+mn-ea"/>
                <a:cs typeface="+mn-cs"/>
              </a:rPr>
              <a:t>these changes in their state and territory (except in Western Australia </a:t>
            </a:r>
            <a:r>
              <a:rPr lang="en-US" sz="1200" kern="1200" dirty="0" smtClean="0">
                <a:solidFill>
                  <a:schemeClr val="tx1"/>
                </a:solidFill>
                <a:effectLst/>
                <a:latin typeface="+mn-lt"/>
                <a:ea typeface="+mn-ea"/>
                <a:cs typeface="+mn-cs"/>
              </a:rPr>
              <a:t>where corresponding legislation will be developed</a:t>
            </a:r>
            <a:r>
              <a:rPr lang="en-US" sz="1200" b="0" i="0" kern="1200" baseline="0" dirty="0" smtClean="0">
                <a:solidFill>
                  <a:schemeClr val="tx1"/>
                </a:solidFill>
                <a:effectLst/>
                <a:latin typeface="+mn-lt"/>
                <a:ea typeface="+mn-ea"/>
                <a:cs typeface="+mn-cs"/>
              </a:rPr>
              <a:t>).</a:t>
            </a:r>
          </a:p>
          <a:p>
            <a:endParaRPr lang="en-A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Changes will be rolled out later in Western Australia to allow for corresponding legislation to be passed through the Western Australian parliament. </a:t>
            </a:r>
          </a:p>
          <a:p>
            <a:pPr marL="0" indent="0">
              <a:buFont typeface="Arial" panose="020B0604020202020204" pitchFamily="34" charset="0"/>
              <a:buNone/>
            </a:pPr>
            <a:endParaRPr lang="en-A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Education Council has the power to amend the National Regulations, and this will occur prior to October</a:t>
            </a:r>
            <a:r>
              <a:rPr lang="en-AU" sz="1200" b="0" i="0" kern="1200" baseline="0" dirty="0" smtClean="0">
                <a:solidFill>
                  <a:schemeClr val="tx1"/>
                </a:solidFill>
                <a:effectLst/>
                <a:latin typeface="+mn-lt"/>
                <a:ea typeface="+mn-ea"/>
                <a:cs typeface="+mn-cs"/>
              </a:rPr>
              <a:t> 2017</a:t>
            </a:r>
            <a:r>
              <a:rPr lang="en-AU" sz="1200" b="0" i="0" kern="1200" dirty="0" smtClean="0">
                <a:solidFill>
                  <a:schemeClr val="tx1"/>
                </a:solidFill>
                <a:effectLst/>
                <a:latin typeface="+mn-lt"/>
                <a:ea typeface="+mn-ea"/>
                <a:cs typeface="+mn-cs"/>
              </a:rPr>
              <a:t>. The amended National Regulations will then be available. </a:t>
            </a:r>
          </a:p>
          <a:p>
            <a:pPr marL="171450" indent="-171450">
              <a:buFont typeface="Arial" panose="020B0604020202020204" pitchFamily="34" charset="0"/>
              <a:buChar char="•"/>
            </a:pPr>
            <a:endParaRPr lang="en-A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A revised NQS will be introduced on 1 February 2018 in all states and territories (including Western Australia)</a:t>
            </a:r>
            <a:r>
              <a:rPr lang="en-AU" sz="1200" b="0" i="0" kern="1200" baseline="0" dirty="0" smtClean="0">
                <a:solidFill>
                  <a:schemeClr val="tx1"/>
                </a:solidFill>
                <a:effectLst/>
                <a:latin typeface="+mn-lt"/>
                <a:ea typeface="+mn-ea"/>
                <a:cs typeface="+mn-cs"/>
              </a:rPr>
              <a:t>. Other changes directly related to quality assessment and rating will also commence at this time. </a:t>
            </a:r>
          </a:p>
          <a:p>
            <a:pPr marL="171450" indent="-171450">
              <a:buFont typeface="Arial" panose="020B0604020202020204" pitchFamily="34" charset="0"/>
              <a:buChar char="•"/>
            </a:pPr>
            <a:endParaRPr lang="en-US" sz="1200" b="0" i="0" kern="1200" baseline="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i="0" kern="1200" dirty="0" smtClean="0">
                <a:solidFill>
                  <a:schemeClr val="tx1"/>
                </a:solidFill>
                <a:effectLst/>
                <a:latin typeface="+mn-lt"/>
                <a:ea typeface="+mn-ea"/>
                <a:cs typeface="+mn-cs"/>
              </a:rPr>
              <a:t>There will be a transitional period for some changes to allow service providers time to adjust. </a:t>
            </a:r>
          </a:p>
        </p:txBody>
      </p:sp>
      <p:sp>
        <p:nvSpPr>
          <p:cNvPr id="4" name="Slide Number Placeholder 3"/>
          <p:cNvSpPr>
            <a:spLocks noGrp="1"/>
          </p:cNvSpPr>
          <p:nvPr>
            <p:ph type="sldNum" sz="quarter" idx="10"/>
          </p:nvPr>
        </p:nvSpPr>
        <p:spPr/>
        <p:txBody>
          <a:bodyPr/>
          <a:lstStyle/>
          <a:p>
            <a:fld id="{0B29C083-7165-4E1E-B5E6-452956146393}" type="slidenum">
              <a:rPr lang="en-AU" smtClean="0"/>
              <a:t>6</a:t>
            </a:fld>
            <a:endParaRPr lang="en-AU" dirty="0"/>
          </a:p>
        </p:txBody>
      </p:sp>
    </p:spTree>
    <p:extLst>
      <p:ext uri="{BB962C8B-B14F-4D97-AF65-F5344CB8AC3E}">
        <p14:creationId xmlns:p14="http://schemas.microsoft.com/office/powerpoint/2010/main" val="115394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 a core component</a:t>
            </a:r>
            <a:r>
              <a:rPr lang="en-US" baseline="0" dirty="0" smtClean="0"/>
              <a:t> of the National Quality Framework, the National Quality Standard underpins quality, and quality improvement across education and care services. </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Assessment and rating is central to building understanding among families (and the wider community) on the importance of quality for children’s outcomes, and how to recognise quality when they see it.</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Consultation found strong support for the removal of duplication in the National Quality Standard.</a:t>
            </a:r>
            <a:endParaRPr lang="en-AU" dirty="0"/>
          </a:p>
          <a:p>
            <a:pPr marL="171450" indent="-171450">
              <a:buFont typeface="Arial" panose="020B0604020202020204" pitchFamily="34" charset="0"/>
              <a:buChar char="•"/>
            </a:pPr>
            <a:endParaRPr lang="en-AU" baseline="0" dirty="0" smtClean="0"/>
          </a:p>
          <a:p>
            <a:pPr marL="171450" indent="-171450">
              <a:buFont typeface="Arial" panose="020B0604020202020204" pitchFamily="34" charset="0"/>
              <a:buChar char="•"/>
            </a:pPr>
            <a:r>
              <a:rPr lang="en-US" baseline="0" dirty="0" smtClean="0"/>
              <a:t>Removing or changing some elements and standards, while maintaining outcomes for children and driving quality improvement, received strong support among providers and educators.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Targeted discussions with large providers and peak bodies informed the development of a modified National Quality Standard which is included in the Decision RIS and will be implemented from February 2018.</a:t>
            </a:r>
          </a:p>
          <a:p>
            <a:pPr marL="171450" indent="-171450">
              <a:buFont typeface="Arial" panose="020B0604020202020204" pitchFamily="34" charset="0"/>
              <a:buChar cha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Regulatory</a:t>
            </a:r>
            <a:r>
              <a:rPr lang="en-US" sz="1200" kern="1200" baseline="0" dirty="0" smtClean="0">
                <a:solidFill>
                  <a:schemeClr val="tx1"/>
                </a:solidFill>
                <a:effectLst/>
                <a:latin typeface="+mn-lt"/>
                <a:ea typeface="+mn-ea"/>
                <a:cs typeface="+mn-cs"/>
              </a:rPr>
              <a:t> Authoritie</a:t>
            </a:r>
            <a:r>
              <a:rPr lang="en-US" sz="1200" kern="1200" dirty="0" smtClean="0">
                <a:solidFill>
                  <a:schemeClr val="tx1"/>
                </a:solidFill>
                <a:effectLst/>
                <a:latin typeface="+mn-lt"/>
                <a:ea typeface="+mn-ea"/>
                <a:cs typeface="+mn-cs"/>
              </a:rPr>
              <a:t>s</a:t>
            </a:r>
            <a:r>
              <a:rPr lang="en-US" sz="1200" kern="1200" baseline="0" dirty="0" smtClean="0">
                <a:solidFill>
                  <a:schemeClr val="tx1"/>
                </a:solidFill>
                <a:effectLst/>
                <a:latin typeface="+mn-lt"/>
                <a:ea typeface="+mn-ea"/>
                <a:cs typeface="+mn-cs"/>
              </a:rPr>
              <a:t> and ACECQA will update templates and guidance for service providers, managers and educators to adapt to the revised NQS and relevant assessment and rating materials.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baseline="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The revised NQS was independently reviewed and validated by the Australian Council for Educational Research (ACER). </a:t>
            </a:r>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0B29C083-7165-4E1E-B5E6-452956146393}" type="slidenum">
              <a:rPr lang="en-AU" smtClean="0"/>
              <a:t>7</a:t>
            </a:fld>
            <a:endParaRPr lang="en-AU" dirty="0"/>
          </a:p>
        </p:txBody>
      </p:sp>
    </p:spTree>
    <p:extLst>
      <p:ext uri="{BB962C8B-B14F-4D97-AF65-F5344CB8AC3E}">
        <p14:creationId xmlns:p14="http://schemas.microsoft.com/office/powerpoint/2010/main" val="1558632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the changes to the</a:t>
            </a:r>
            <a:r>
              <a:rPr lang="en-US" baseline="0" dirty="0" smtClean="0"/>
              <a:t> NQS seeking to achieve?</a:t>
            </a:r>
          </a:p>
          <a:p>
            <a:endParaRPr lang="en-US" baseline="0" dirty="0" smtClean="0"/>
          </a:p>
          <a:p>
            <a:pPr marL="342900" indent="-342900" algn="l">
              <a:buFont typeface="Arial" panose="020B0604020202020204" pitchFamily="34" charset="0"/>
              <a:buChar char="•"/>
            </a:pPr>
            <a:r>
              <a:rPr lang="en-AU" sz="1200" dirty="0" smtClean="0">
                <a:solidFill>
                  <a:schemeClr val="tx1"/>
                </a:solidFill>
              </a:rPr>
              <a:t>Clarify expectations and streamline by reducing unnecessary overlap</a:t>
            </a:r>
          </a:p>
          <a:p>
            <a:pPr marL="342900" indent="-342900" algn="l">
              <a:buFont typeface="Arial" panose="020B0604020202020204" pitchFamily="34" charset="0"/>
              <a:buChar char="•"/>
            </a:pPr>
            <a:r>
              <a:rPr lang="en-AU" sz="1200" dirty="0" smtClean="0">
                <a:solidFill>
                  <a:schemeClr val="tx1"/>
                </a:solidFill>
              </a:rPr>
              <a:t>Retain a focus on continuous quality improvement</a:t>
            </a:r>
          </a:p>
          <a:p>
            <a:pPr marL="342900" indent="-342900" algn="l">
              <a:buFont typeface="Arial" panose="020B0604020202020204" pitchFamily="34" charset="0"/>
              <a:buChar char="•"/>
            </a:pPr>
            <a:r>
              <a:rPr lang="en-AU" sz="1200" dirty="0" smtClean="0">
                <a:solidFill>
                  <a:schemeClr val="tx1"/>
                </a:solidFill>
              </a:rPr>
              <a:t>Make the language clear and consistent</a:t>
            </a:r>
            <a:r>
              <a:rPr lang="en-AU" sz="1200" baseline="0" dirty="0" smtClean="0">
                <a:solidFill>
                  <a:schemeClr val="tx1"/>
                </a:solidFill>
              </a:rPr>
              <a:t> </a:t>
            </a:r>
            <a:endParaRPr lang="en-AU" sz="1200" dirty="0" smtClean="0">
              <a:solidFill>
                <a:schemeClr val="tx1"/>
              </a:solidFill>
            </a:endParaRPr>
          </a:p>
          <a:p>
            <a:pPr marL="342900" indent="-342900" algn="l">
              <a:buFont typeface="Arial" panose="020B0604020202020204" pitchFamily="34" charset="0"/>
              <a:buChar char="•"/>
            </a:pPr>
            <a:r>
              <a:rPr lang="en-AU" sz="1200" dirty="0" smtClean="0">
                <a:solidFill>
                  <a:schemeClr val="tx1"/>
                </a:solidFill>
              </a:rPr>
              <a:t>Retain the quality benchmark of the current NQS</a:t>
            </a:r>
          </a:p>
          <a:p>
            <a:pPr marL="342900" indent="-342900" algn="l">
              <a:buFont typeface="Arial" panose="020B0604020202020204" pitchFamily="34" charset="0"/>
              <a:buChar char="•"/>
            </a:pPr>
            <a:r>
              <a:rPr lang="en-US" sz="1200" dirty="0" smtClean="0">
                <a:solidFill>
                  <a:schemeClr val="tx1"/>
                </a:solidFill>
              </a:rPr>
              <a:t>Support transparent and consistent judgements of service quality</a:t>
            </a:r>
            <a:endParaRPr lang="en-AU" sz="1200" dirty="0" smtClean="0">
              <a:solidFill>
                <a:schemeClr val="tx1"/>
              </a:solidFill>
            </a:endParaRPr>
          </a:p>
          <a:p>
            <a:endParaRPr lang="en-US" dirty="0" smtClean="0"/>
          </a:p>
          <a:p>
            <a:r>
              <a:rPr lang="en-US" dirty="0" smtClean="0"/>
              <a:t>The revised</a:t>
            </a:r>
            <a:r>
              <a:rPr lang="en-US" baseline="0" dirty="0" smtClean="0"/>
              <a:t> NQS:</a:t>
            </a:r>
          </a:p>
          <a:p>
            <a:endParaRPr lang="en-US" baseline="0" dirty="0" smtClean="0"/>
          </a:p>
          <a:p>
            <a:pPr marL="342900" indent="-342900" algn="l">
              <a:buFont typeface="Arial" panose="020B0604020202020204" pitchFamily="34" charset="0"/>
              <a:buChar char="•"/>
            </a:pPr>
            <a:r>
              <a:rPr lang="en-US" sz="1200" dirty="0" smtClean="0">
                <a:solidFill>
                  <a:schemeClr val="tx1"/>
                </a:solidFill>
              </a:rPr>
              <a:t>Has fewer standards and elements – 15 standards instead of 18, and 40 elements instead of 58</a:t>
            </a:r>
          </a:p>
          <a:p>
            <a:pPr marL="342900" indent="-342900" algn="l">
              <a:buFont typeface="Arial" panose="020B0604020202020204" pitchFamily="34" charset="0"/>
              <a:buChar char="•"/>
            </a:pPr>
            <a:r>
              <a:rPr lang="en-US" sz="1200" dirty="0" smtClean="0">
                <a:solidFill>
                  <a:schemeClr val="tx1"/>
                </a:solidFill>
              </a:rPr>
              <a:t>Uses language that can be more readily and consistently understood </a:t>
            </a:r>
          </a:p>
          <a:p>
            <a:pPr marL="342900" indent="-342900" algn="l">
              <a:buFont typeface="Arial" panose="020B0604020202020204" pitchFamily="34" charset="0"/>
              <a:buChar char="•"/>
            </a:pPr>
            <a:r>
              <a:rPr lang="en-US" sz="1200" dirty="0" smtClean="0">
                <a:solidFill>
                  <a:schemeClr val="tx1"/>
                </a:solidFill>
              </a:rPr>
              <a:t>Has a new concept column</a:t>
            </a:r>
            <a:r>
              <a:rPr lang="en-US" sz="1200" baseline="0" dirty="0" smtClean="0">
                <a:solidFill>
                  <a:schemeClr val="tx1"/>
                </a:solidFill>
              </a:rPr>
              <a:t> for clarity </a:t>
            </a:r>
          </a:p>
          <a:p>
            <a:pPr marL="342900" indent="-342900" algn="l">
              <a:buFont typeface="Arial" panose="020B0604020202020204" pitchFamily="34" charset="0"/>
              <a:buChar char="•"/>
            </a:pPr>
            <a:r>
              <a:rPr lang="en-US" sz="1200" baseline="0" dirty="0" smtClean="0">
                <a:solidFill>
                  <a:schemeClr val="tx1"/>
                </a:solidFill>
              </a:rPr>
              <a:t>Removes duplication between the NQS and Regulations</a:t>
            </a:r>
            <a:endParaRPr lang="en-US" sz="1200" dirty="0" smtClean="0">
              <a:solidFill>
                <a:schemeClr val="tx1"/>
              </a:solidFill>
            </a:endParaRPr>
          </a:p>
          <a:p>
            <a:pPr marL="0" indent="0" algn="l">
              <a:buFont typeface="Arial" panose="020B0604020202020204" pitchFamily="34" charset="0"/>
              <a:buNone/>
            </a:pPr>
            <a:endParaRPr lang="en-US" sz="1200" dirty="0" smtClean="0">
              <a:solidFill>
                <a:schemeClr val="tx1"/>
              </a:solidFill>
            </a:endParaRPr>
          </a:p>
          <a:p>
            <a:pPr algn="l"/>
            <a:r>
              <a:rPr lang="en-US" sz="1200" i="1" dirty="0" smtClean="0">
                <a:solidFill>
                  <a:schemeClr val="tx1"/>
                </a:solidFill>
              </a:rPr>
              <a:t>[More on these</a:t>
            </a:r>
            <a:r>
              <a:rPr lang="en-US" sz="1200" i="1" baseline="0" dirty="0" smtClean="0">
                <a:solidFill>
                  <a:schemeClr val="tx1"/>
                </a:solidFill>
              </a:rPr>
              <a:t> changes</a:t>
            </a:r>
            <a:r>
              <a:rPr lang="en-US" sz="1200" i="1" dirty="0" smtClean="0">
                <a:solidFill>
                  <a:schemeClr val="tx1"/>
                </a:solidFill>
              </a:rPr>
              <a:t> shortly]</a:t>
            </a:r>
          </a:p>
          <a:p>
            <a:pPr algn="l"/>
            <a:endParaRPr lang="en-US" sz="1200" dirty="0" smtClean="0">
              <a:solidFill>
                <a:schemeClr val="tx1"/>
              </a:solidFill>
            </a:endParaRPr>
          </a:p>
          <a:p>
            <a:r>
              <a:rPr lang="en-US" sz="1200" u="sng" kern="1200" dirty="0" smtClean="0">
                <a:solidFill>
                  <a:schemeClr val="tx1"/>
                </a:solidFill>
                <a:effectLst/>
                <a:latin typeface="+mn-lt"/>
                <a:ea typeface="+mn-ea"/>
                <a:cs typeface="+mn-cs"/>
              </a:rPr>
              <a:t>SIR</a:t>
            </a:r>
            <a:endParaRPr lang="en-AU" sz="1200" u="sng"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The definition of the Significant Improvement Required rating changing from ‘unacceptable risk’ to ‘significant risk’ will increase clarity for families.</a:t>
            </a:r>
            <a:r>
              <a:rPr lang="en-AU" dirty="0"/>
              <a:t> </a:t>
            </a:r>
            <a:r>
              <a:rPr lang="en-AU" sz="1200" kern="1200" dirty="0" smtClean="0">
                <a:solidFill>
                  <a:schemeClr val="tx1"/>
                </a:solidFill>
                <a:effectLst/>
                <a:latin typeface="+mn-lt"/>
                <a:ea typeface="+mn-ea"/>
                <a:cs typeface="+mn-cs"/>
              </a:rPr>
              <a:t>Regulators work with these services to improve </a:t>
            </a:r>
            <a:r>
              <a:rPr lang="en-AU" sz="1200" kern="1200" baseline="0" dirty="0" smtClean="0">
                <a:solidFill>
                  <a:schemeClr val="tx1"/>
                </a:solidFill>
                <a:effectLst/>
                <a:latin typeface="+mn-lt"/>
                <a:ea typeface="+mn-ea"/>
                <a:cs typeface="+mn-cs"/>
              </a:rPr>
              <a:t>the quality and impose compliance sanctions as part of this. </a:t>
            </a:r>
            <a:endParaRPr lang="en-AU" sz="1200" kern="1200" dirty="0" smtClean="0">
              <a:solidFill>
                <a:schemeClr val="tx1"/>
              </a:solidFill>
              <a:effectLst/>
              <a:latin typeface="+mn-lt"/>
              <a:ea typeface="+mn-ea"/>
              <a:cs typeface="+mn-cs"/>
            </a:endParaRPr>
          </a:p>
          <a:p>
            <a:endParaRPr lang="en-US" sz="1200" dirty="0" smtClean="0">
              <a:solidFill>
                <a:schemeClr val="tx1"/>
              </a:solidFill>
            </a:endParaRPr>
          </a:p>
          <a:p>
            <a:r>
              <a:rPr lang="en-US" u="sng" dirty="0" smtClean="0"/>
              <a:t>Minor adjustments</a:t>
            </a:r>
            <a:endParaRPr lang="en-US" u="sng" dirty="0"/>
          </a:p>
          <a:p>
            <a:endParaRPr lang="en-US" sz="1200" dirty="0" smtClean="0">
              <a:solidFill>
                <a:schemeClr val="tx1"/>
              </a:solidFill>
            </a:endParaRPr>
          </a:p>
          <a:p>
            <a:pPr marL="171450" indent="-171450" algn="l">
              <a:buFont typeface="Arial" panose="020B0604020202020204" pitchFamily="34" charset="0"/>
              <a:buChar char="•"/>
            </a:pPr>
            <a:r>
              <a:rPr lang="en-US" sz="1200" dirty="0" smtClean="0">
                <a:solidFill>
                  <a:schemeClr val="tx1"/>
                </a:solidFill>
              </a:rPr>
              <a:t>Broadening the Minor</a:t>
            </a:r>
            <a:r>
              <a:rPr lang="en-US" sz="1200" baseline="0" dirty="0" smtClean="0">
                <a:solidFill>
                  <a:schemeClr val="tx1"/>
                </a:solidFill>
              </a:rPr>
              <a:t> Adjustments policy will enable</a:t>
            </a:r>
            <a:r>
              <a:rPr lang="en-US" sz="1200" dirty="0" smtClean="0">
                <a:solidFill>
                  <a:schemeClr val="tx1"/>
                </a:solidFill>
              </a:rPr>
              <a:t> the regulator </a:t>
            </a:r>
            <a:r>
              <a:rPr lang="en-US" sz="1200" baseline="0" dirty="0" smtClean="0">
                <a:solidFill>
                  <a:schemeClr val="tx1"/>
                </a:solidFill>
              </a:rPr>
              <a:t>to consider a wider range of actions taken by providers to rectify matters identified during assessment.</a:t>
            </a:r>
          </a:p>
          <a:p>
            <a:pPr marL="171450" indent="-171450" algn="l">
              <a:buFont typeface="Arial" panose="020B0604020202020204" pitchFamily="34" charset="0"/>
              <a:buChar char="•"/>
            </a:pPr>
            <a:endParaRPr lang="en-US" sz="1200" baseline="0" dirty="0" smtClean="0">
              <a:solidFill>
                <a:schemeClr val="tx1"/>
              </a:solidFill>
            </a:endParaRPr>
          </a:p>
          <a:p>
            <a:pPr marL="171450" indent="-171450" algn="l">
              <a:buFont typeface="Arial" panose="020B0604020202020204" pitchFamily="34" charset="0"/>
              <a:buChar char="•"/>
            </a:pPr>
            <a:r>
              <a:rPr lang="en-US" sz="1200" baseline="0" dirty="0" smtClean="0">
                <a:solidFill>
                  <a:schemeClr val="tx1"/>
                </a:solidFill>
              </a:rPr>
              <a:t>This will help ensure </a:t>
            </a:r>
            <a:r>
              <a:rPr lang="en-AU" sz="1200" kern="1200" dirty="0" smtClean="0">
                <a:solidFill>
                  <a:schemeClr val="tx1"/>
                </a:solidFill>
                <a:effectLst/>
                <a:latin typeface="+mn-lt"/>
                <a:ea typeface="+mn-ea"/>
                <a:cs typeface="+mn-cs"/>
              </a:rPr>
              <a:t>the overall rating is more reflective of the quality of the service and provides for improved comparability. </a:t>
            </a:r>
            <a:endParaRPr lang="en-AU" sz="1200" dirty="0" smtClean="0">
              <a:solidFill>
                <a:schemeClr val="tx1"/>
              </a:solidFill>
            </a:endParaRPr>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8</a:t>
            </a:fld>
            <a:endParaRPr lang="en-AU" dirty="0"/>
          </a:p>
        </p:txBody>
      </p:sp>
    </p:spTree>
    <p:extLst>
      <p:ext uri="{BB962C8B-B14F-4D97-AF65-F5344CB8AC3E}">
        <p14:creationId xmlns:p14="http://schemas.microsoft.com/office/powerpoint/2010/main" val="4281031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u="sng" dirty="0" smtClean="0">
                <a:solidFill>
                  <a:schemeClr val="tx1"/>
                </a:solidFill>
              </a:rPr>
              <a:t>Calculating Exceeding NQS</a:t>
            </a:r>
            <a:br>
              <a:rPr lang="en-US" sz="1200" b="0" u="sng" dirty="0" smtClean="0">
                <a:solidFill>
                  <a:schemeClr val="tx1"/>
                </a:solidFill>
              </a:rPr>
            </a:br>
            <a:endParaRPr lang="en-US" sz="1200" u="sng" dirty="0" smtClean="0">
              <a:solidFill>
                <a:schemeClr val="tx1"/>
              </a:solidFill>
            </a:endParaRPr>
          </a:p>
          <a:p>
            <a:r>
              <a:rPr lang="en-AU" sz="1200" kern="1200" dirty="0" smtClean="0">
                <a:solidFill>
                  <a:schemeClr val="tx1"/>
                </a:solidFill>
                <a:effectLst/>
                <a:latin typeface="+mn-lt"/>
                <a:ea typeface="+mn-ea"/>
                <a:cs typeface="+mn-cs"/>
              </a:rPr>
              <a:t>There is a change in the way Quality Area ratings are calculated from 1 February</a:t>
            </a:r>
            <a:r>
              <a:rPr lang="en-AU" sz="1200" kern="1200" baseline="0" dirty="0" smtClean="0">
                <a:solidFill>
                  <a:schemeClr val="tx1"/>
                </a:solidFill>
                <a:effectLst/>
                <a:latin typeface="+mn-lt"/>
                <a:ea typeface="+mn-ea"/>
                <a:cs typeface="+mn-cs"/>
              </a:rPr>
              <a:t> 2018</a:t>
            </a:r>
            <a:r>
              <a:rPr lang="en-AU" sz="1200" kern="1200" dirty="0" smtClean="0">
                <a:solidFill>
                  <a:schemeClr val="tx1"/>
                </a:solidFill>
                <a:effectLst/>
                <a:latin typeface="+mn-lt"/>
                <a:ea typeface="+mn-ea"/>
                <a:cs typeface="+mn-cs"/>
              </a:rPr>
              <a:t>. To be rated Exceeding NQS in a Quality Area, all standards in that Quality Area must be rated Exceeding NQS.  </a:t>
            </a:r>
          </a:p>
          <a:p>
            <a:r>
              <a:rPr lang="en-AU" sz="1200" kern="1200" dirty="0" smtClean="0">
                <a:solidFill>
                  <a:schemeClr val="tx1"/>
                </a:solidFill>
                <a:effectLst/>
                <a:latin typeface="+mn-lt"/>
                <a:ea typeface="+mn-ea"/>
                <a:cs typeface="+mn-cs"/>
              </a:rPr>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There are no changes to the way in which the overall rating for Exceeding NQS is calculated. To be rated Exceeding NQS overall, all quality areas must be at least Meeting NQS, and four or more quality areas must be Exceeding NQS, with at least two of these being quality areas 1, 5, 6, or 7. </a:t>
            </a:r>
          </a:p>
          <a:p>
            <a:endParaRPr lang="en-US" sz="1200" u="sng" dirty="0" smtClean="0">
              <a:solidFill>
                <a:schemeClr val="tx1"/>
              </a:solidFill>
            </a:endParaRPr>
          </a:p>
          <a:p>
            <a:pPr algn="l"/>
            <a:r>
              <a:rPr lang="en-US" sz="1200" b="0" u="sng" dirty="0" smtClean="0">
                <a:solidFill>
                  <a:schemeClr val="tx1"/>
                </a:solidFill>
              </a:rPr>
              <a:t>Excellent rating </a:t>
            </a:r>
          </a:p>
          <a:p>
            <a:pPr marL="171450" indent="-171450" algn="l">
              <a:buFont typeface="Arial" panose="020B0604020202020204" pitchFamily="34" charset="0"/>
              <a:buChar char="•"/>
            </a:pPr>
            <a:endParaRPr lang="en-US" dirty="0" smtClean="0"/>
          </a:p>
          <a:p>
            <a:pPr marL="171450" indent="-171450" algn="l">
              <a:buFont typeface="Arial" panose="020B0604020202020204" pitchFamily="34" charset="0"/>
              <a:buChar char="•"/>
            </a:pPr>
            <a:r>
              <a:rPr lang="en-US" sz="1200" b="0" dirty="0" smtClean="0">
                <a:solidFill>
                  <a:schemeClr val="tx1"/>
                </a:solidFill>
              </a:rPr>
              <a:t>The</a:t>
            </a:r>
            <a:r>
              <a:rPr lang="en-US" sz="1200" b="0" baseline="0" dirty="0" smtClean="0">
                <a:solidFill>
                  <a:schemeClr val="tx1"/>
                </a:solidFill>
              </a:rPr>
              <a:t> consultation explored a number of options for the Excellent rating. </a:t>
            </a:r>
          </a:p>
          <a:p>
            <a:pPr marL="171450" indent="-171450" algn="l">
              <a:buFont typeface="Arial" panose="020B0604020202020204" pitchFamily="34" charset="0"/>
              <a:buChar char="•"/>
            </a:pPr>
            <a:endParaRPr lang="en-US" sz="1200" b="0" baseline="0" dirty="0" smtClean="0">
              <a:solidFill>
                <a:schemeClr val="tx1"/>
              </a:solidFill>
            </a:endParaRP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The </a:t>
            </a:r>
            <a:r>
              <a:rPr lang="en-AU" sz="1200" kern="1200" baseline="0" dirty="0" smtClean="0">
                <a:solidFill>
                  <a:schemeClr val="tx1"/>
                </a:solidFill>
                <a:effectLst/>
                <a:latin typeface="+mn-lt"/>
                <a:ea typeface="+mn-ea"/>
                <a:cs typeface="+mn-cs"/>
              </a:rPr>
              <a:t>application fee for the </a:t>
            </a:r>
            <a:r>
              <a:rPr lang="en-AU" sz="1200" kern="1200" dirty="0" smtClean="0">
                <a:solidFill>
                  <a:schemeClr val="tx1"/>
                </a:solidFill>
                <a:effectLst/>
                <a:latin typeface="+mn-lt"/>
                <a:ea typeface="+mn-ea"/>
                <a:cs typeface="+mn-cs"/>
              </a:rPr>
              <a:t>Excellent rating will be </a:t>
            </a:r>
            <a:r>
              <a:rPr lang="en-AU" sz="1200" kern="1200" baseline="0" dirty="0" smtClean="0">
                <a:solidFill>
                  <a:schemeClr val="tx1"/>
                </a:solidFill>
                <a:effectLst/>
                <a:latin typeface="+mn-lt"/>
                <a:ea typeface="+mn-ea"/>
                <a:cs typeface="+mn-cs"/>
              </a:rPr>
              <a:t>removed</a:t>
            </a:r>
            <a:r>
              <a:rPr lang="en-AU" sz="1200" kern="1200" dirty="0" smtClean="0">
                <a:solidFill>
                  <a:schemeClr val="tx1"/>
                </a:solidFill>
                <a:effectLst/>
                <a:latin typeface="+mn-lt"/>
                <a:ea typeface="+mn-ea"/>
                <a:cs typeface="+mn-cs"/>
              </a:rPr>
              <a:t>, and</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applications are limited to providers with services rated Exceeding in all quality areas.</a:t>
            </a:r>
            <a:br>
              <a:rPr lang="en-AU" sz="1200" kern="1200" dirty="0" smtClean="0">
                <a:solidFill>
                  <a:schemeClr val="tx1"/>
                </a:solidFill>
                <a:effectLst/>
                <a:latin typeface="+mn-lt"/>
                <a:ea typeface="+mn-ea"/>
                <a:cs typeface="+mn-cs"/>
              </a:rPr>
            </a:b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This change will be introduced to coincide</a:t>
            </a:r>
            <a:r>
              <a:rPr lang="en-US" sz="1200" kern="1200" baseline="0" dirty="0" smtClean="0">
                <a:solidFill>
                  <a:schemeClr val="tx1"/>
                </a:solidFill>
                <a:effectLst/>
                <a:latin typeface="+mn-lt"/>
                <a:ea typeface="+mn-ea"/>
                <a:cs typeface="+mn-cs"/>
              </a:rPr>
              <a:t> with the revised NQS – 1 February 2018.</a:t>
            </a:r>
            <a:endParaRPr lang="en-AU" sz="1200" kern="1200" dirty="0" smtClean="0">
              <a:solidFill>
                <a:schemeClr val="tx1"/>
              </a:solidFill>
              <a:effectLst/>
              <a:latin typeface="+mn-lt"/>
              <a:ea typeface="+mn-ea"/>
              <a:cs typeface="+mn-cs"/>
            </a:endParaRPr>
          </a:p>
          <a:p>
            <a:endParaRPr lang="en-US" sz="1200" u="sng" dirty="0" smtClean="0">
              <a:solidFill>
                <a:schemeClr val="tx1"/>
              </a:solidFill>
            </a:endParaRPr>
          </a:p>
          <a:p>
            <a:r>
              <a:rPr lang="en-US" sz="1200" u="sng" dirty="0" smtClean="0">
                <a:solidFill>
                  <a:schemeClr val="tx1"/>
                </a:solidFill>
              </a:rPr>
              <a:t>60 day extension of time at First Tier</a:t>
            </a:r>
            <a:r>
              <a:rPr lang="en-US" sz="1200" u="sng" baseline="0" dirty="0" smtClean="0">
                <a:solidFill>
                  <a:schemeClr val="tx1"/>
                </a:solidFill>
              </a:rPr>
              <a:t> Review of quality rating decision where RA considers there are special circumstances</a:t>
            </a:r>
          </a:p>
          <a:p>
            <a:endParaRPr lang="en-US" sz="1200" u="sng" dirty="0" smtClean="0">
              <a:solidFill>
                <a:schemeClr val="tx1"/>
              </a:solidFill>
            </a:endParaRPr>
          </a:p>
          <a:p>
            <a:pPr marL="171450" indent="-171450">
              <a:buFont typeface="Arial" panose="020B0604020202020204" pitchFamily="34" charset="0"/>
              <a:buChar char="•"/>
            </a:pPr>
            <a:r>
              <a:rPr lang="en-AU" dirty="0" smtClean="0"/>
              <a:t>Currently a</a:t>
            </a:r>
            <a:r>
              <a:rPr lang="en-AU" sz="1200" kern="1200" dirty="0" smtClean="0">
                <a:solidFill>
                  <a:schemeClr val="tx1"/>
                </a:solidFill>
                <a:effectLst/>
                <a:latin typeface="+mn-lt"/>
                <a:ea typeface="+mn-ea"/>
                <a:cs typeface="+mn-cs"/>
              </a:rPr>
              <a:t> review must be conducted within 30 days after the application for a quality rating review is received,</a:t>
            </a:r>
            <a:r>
              <a:rPr lang="en-AU" sz="1200" kern="1200" baseline="0" dirty="0" smtClean="0">
                <a:solidFill>
                  <a:schemeClr val="tx1"/>
                </a:solidFill>
                <a:effectLst/>
                <a:latin typeface="+mn-lt"/>
                <a:ea typeface="+mn-ea"/>
                <a:cs typeface="+mn-cs"/>
              </a:rPr>
              <a:t> and this can be extended by up to 30 days if there is a request for further information or by agreement </a:t>
            </a:r>
            <a:r>
              <a:rPr lang="en-AU" sz="1200" kern="1200" dirty="0" smtClean="0">
                <a:solidFill>
                  <a:schemeClr val="tx1"/>
                </a:solidFill>
                <a:effectLst/>
                <a:latin typeface="+mn-lt"/>
                <a:ea typeface="+mn-ea"/>
                <a:cs typeface="+mn-cs"/>
              </a:rPr>
              <a:t>(s142).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AU" dirty="0" smtClean="0"/>
              <a:t>The National Law will be amended to allow a 60 day extension of time at first tier review where the RA considers there are special circumstances. </a:t>
            </a: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Guidance will be developed on what constitutes </a:t>
            </a:r>
            <a:r>
              <a:rPr lang="en-US" sz="1200" kern="1200" baseline="0" dirty="0" smtClean="0">
                <a:solidFill>
                  <a:schemeClr val="tx1"/>
                </a:solidFill>
                <a:effectLst/>
                <a:latin typeface="+mn-lt"/>
                <a:ea typeface="+mn-ea"/>
                <a:cs typeface="+mn-cs"/>
              </a:rPr>
              <a:t>special circumstances.</a:t>
            </a:r>
            <a:endParaRPr lang="en-AU"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0B29C083-7165-4E1E-B5E6-452956146393}" type="slidenum">
              <a:rPr lang="en-AU" smtClean="0"/>
              <a:t>9</a:t>
            </a:fld>
            <a:endParaRPr lang="en-AU" dirty="0"/>
          </a:p>
        </p:txBody>
      </p:sp>
    </p:spTree>
    <p:extLst>
      <p:ext uri="{BB962C8B-B14F-4D97-AF65-F5344CB8AC3E}">
        <p14:creationId xmlns:p14="http://schemas.microsoft.com/office/powerpoint/2010/main" val="310474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E809EF3E-D972-444A-AFE3-764E556C12C1}" type="datetime1">
              <a:rPr lang="en-US" smtClean="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1408116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37001D05-7EA7-4A69-A141-D03AC0FEFA05}" type="datetime1">
              <a:rPr lang="en-US" smtClean="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294395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C9F5440-8AB7-48EF-90EA-EC4E261C41B3}" type="datetime1">
              <a:rPr lang="en-US" smtClean="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125902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BF4DBD2-D26D-4F95-84BD-A291FEC73ACF}" type="datetime1">
              <a:rPr lang="en-US" smtClean="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1615132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4C7094A0-E41E-4CC6-A6AD-8869ACFA6FB7}" type="datetime1">
              <a:rPr lang="en-US" smtClean="0"/>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327760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E539F832-9939-4F05-A2F2-45513C377B10}" type="datetime1">
              <a:rPr lang="en-US" smtClean="0"/>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392791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A7713AF5-8182-4D95-A3BE-122796EE4D3C}" type="datetime1">
              <a:rPr lang="en-US" smtClean="0"/>
              <a:t>11/13/2017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2707762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B61AF0FF-11E5-4530-9418-4CF5DF45B22D}" type="datetime1">
              <a:rPr lang="en-US" smtClean="0"/>
              <a:t>11/13/2017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3172418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227F1-ADA1-4C32-811C-38AD38F29049}" type="datetime1">
              <a:rPr lang="en-US" smtClean="0"/>
              <a:t>11/13/2017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3673538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BEB4148-7A4D-47A4-AA63-5AB9DE4BC7CD}" type="datetime1">
              <a:rPr lang="en-US" smtClean="0"/>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34648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214A4347-7743-4370-8144-F2340DED055C}" type="datetime1">
              <a:rPr lang="en-US" smtClean="0"/>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6E22C-606D-434C-A11F-E6C3F9B4703D}" type="slidenum">
              <a:rPr lang="en-US" smtClean="0"/>
              <a:t>‹#›</a:t>
            </a:fld>
            <a:endParaRPr lang="en-US" dirty="0"/>
          </a:p>
        </p:txBody>
      </p:sp>
    </p:spTree>
    <p:extLst>
      <p:ext uri="{BB962C8B-B14F-4D97-AF65-F5344CB8AC3E}">
        <p14:creationId xmlns:p14="http://schemas.microsoft.com/office/powerpoint/2010/main" val="1036978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09655C-C2BD-4FBC-86FE-8D669EA09AE1}" type="datetime1">
              <a:rPr lang="en-US" smtClean="0"/>
              <a:t>11/13/2017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6E22C-606D-434C-A11F-E6C3F9B4703D}" type="slidenum">
              <a:rPr lang="en-US" smtClean="0"/>
              <a:t>‹#›</a:t>
            </a:fld>
            <a:endParaRPr lang="en-US" dirty="0"/>
          </a:p>
        </p:txBody>
      </p:sp>
    </p:spTree>
    <p:extLst>
      <p:ext uri="{BB962C8B-B14F-4D97-AF65-F5344CB8AC3E}">
        <p14:creationId xmlns:p14="http://schemas.microsoft.com/office/powerpoint/2010/main" val="2327129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467856"/>
            <a:ext cx="9144000" cy="3226836"/>
          </a:xfrm>
          <a:prstGeom prst="rect">
            <a:avLst/>
          </a:prstGeom>
          <a:solidFill>
            <a:schemeClr val="bg1">
              <a:lumMod val="75000"/>
            </a:schemeClr>
          </a:solidFill>
        </p:spPr>
      </p:pic>
      <p:pic>
        <p:nvPicPr>
          <p:cNvPr id="5" name="Picture 4" descr="logo.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88035" y="5416331"/>
            <a:ext cx="1367929" cy="521362"/>
          </a:xfrm>
          <a:prstGeom prst="rect">
            <a:avLst/>
          </a:prstGeom>
        </p:spPr>
      </p:pic>
      <p:sp>
        <p:nvSpPr>
          <p:cNvPr id="9" name="TextBox 8"/>
          <p:cNvSpPr txBox="1"/>
          <p:nvPr/>
        </p:nvSpPr>
        <p:spPr>
          <a:xfrm>
            <a:off x="3063033" y="2788886"/>
            <a:ext cx="3117149" cy="584776"/>
          </a:xfrm>
          <a:prstGeom prst="rect">
            <a:avLst/>
          </a:prstGeom>
          <a:noFill/>
        </p:spPr>
        <p:txBody>
          <a:bodyPr wrap="square" rtlCol="0">
            <a:spAutoFit/>
          </a:bodyPr>
          <a:lstStyle/>
          <a:p>
            <a:pPr algn="ctr"/>
            <a:r>
              <a:rPr lang="en-US" sz="3200" b="1" dirty="0" smtClean="0">
                <a:solidFill>
                  <a:schemeClr val="bg1"/>
                </a:solidFill>
                <a:latin typeface="Arial Black"/>
                <a:cs typeface="Arial Black"/>
              </a:rPr>
              <a:t>WELCOME</a:t>
            </a:r>
            <a:endParaRPr lang="en-US" sz="3200" b="1" dirty="0">
              <a:solidFill>
                <a:schemeClr val="bg1"/>
              </a:solidFill>
              <a:latin typeface="Arial Black"/>
              <a:cs typeface="Arial Black"/>
            </a:endParaRPr>
          </a:p>
        </p:txBody>
      </p:sp>
      <p:sp>
        <p:nvSpPr>
          <p:cNvPr id="6" name="Slide Number Placeholder 5"/>
          <p:cNvSpPr>
            <a:spLocks noGrp="1"/>
          </p:cNvSpPr>
          <p:nvPr>
            <p:ph type="sldNum" sz="quarter" idx="12"/>
          </p:nvPr>
        </p:nvSpPr>
        <p:spPr/>
        <p:txBody>
          <a:bodyPr/>
          <a:lstStyle/>
          <a:p>
            <a:fld id="{2AC6E22C-606D-434C-A11F-E6C3F9B4703D}" type="slidenum">
              <a:rPr lang="en-US" smtClean="0"/>
              <a:t>1</a:t>
            </a:fld>
            <a:endParaRPr lang="en-US" dirty="0"/>
          </a:p>
        </p:txBody>
      </p:sp>
    </p:spTree>
    <p:extLst>
      <p:ext uri="{BB962C8B-B14F-4D97-AF65-F5344CB8AC3E}">
        <p14:creationId xmlns:p14="http://schemas.microsoft.com/office/powerpoint/2010/main" val="2861462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424430" cy="1260858"/>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43B74F"/>
                </a:solidFill>
                <a:latin typeface="Arial Black"/>
                <a:cs typeface="Arial Black"/>
              </a:rPr>
              <a:t>Quality Area 1</a:t>
            </a:r>
            <a:br>
              <a:rPr lang="en-US" sz="3200" b="1" dirty="0" smtClean="0">
                <a:solidFill>
                  <a:srgbClr val="43B74F"/>
                </a:solidFill>
                <a:latin typeface="Arial Black"/>
                <a:cs typeface="Arial Black"/>
              </a:rPr>
            </a:br>
            <a:r>
              <a:rPr lang="en-US" sz="2000" b="1" dirty="0" smtClean="0">
                <a:solidFill>
                  <a:schemeClr val="bg1">
                    <a:lumMod val="65000"/>
                  </a:schemeClr>
                </a:solidFill>
                <a:latin typeface="Arial Black"/>
                <a:cs typeface="Arial Black"/>
              </a:rPr>
              <a:t>Educational Program and Practice </a:t>
            </a:r>
            <a:endParaRPr lang="en-US" sz="2000" b="1" dirty="0">
              <a:solidFill>
                <a:schemeClr val="bg1">
                  <a:lumMod val="65000"/>
                </a:schemeClr>
              </a:solidFill>
              <a:latin typeface="Arial Black"/>
              <a:cs typeface="Arial Black"/>
            </a:endParaRPr>
          </a:p>
        </p:txBody>
      </p:sp>
      <p:sp>
        <p:nvSpPr>
          <p:cNvPr id="5" name="TextBox 4"/>
          <p:cNvSpPr txBox="1"/>
          <p:nvPr/>
        </p:nvSpPr>
        <p:spPr>
          <a:xfrm>
            <a:off x="485663" y="2347192"/>
            <a:ext cx="4051537" cy="4031873"/>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1.1 Program</a:t>
            </a:r>
          </a:p>
          <a:p>
            <a:r>
              <a:rPr lang="en-US" sz="1600" dirty="0" smtClean="0">
                <a:latin typeface="Avenir Book"/>
                <a:cs typeface="Avenir Book"/>
              </a:rPr>
              <a:t>1.1.1 Approved learning framework</a:t>
            </a:r>
          </a:p>
          <a:p>
            <a:r>
              <a:rPr lang="en-US" sz="1600" dirty="0" smtClean="0">
                <a:latin typeface="Avenir Book"/>
                <a:cs typeface="Avenir Book"/>
              </a:rPr>
              <a:t>1.1.2 Child-centred</a:t>
            </a:r>
          </a:p>
          <a:p>
            <a:r>
              <a:rPr lang="en-US" sz="1600" dirty="0" smtClean="0">
                <a:latin typeface="Avenir Book"/>
                <a:cs typeface="Avenir Book"/>
              </a:rPr>
              <a:t>1.1.3 Program learning opportunities</a:t>
            </a:r>
          </a:p>
          <a:p>
            <a:endParaRPr lang="en-US" sz="1600" dirty="0">
              <a:latin typeface="Avenir Book"/>
              <a:cs typeface="Avenir Book"/>
            </a:endParaRPr>
          </a:p>
          <a:p>
            <a:r>
              <a:rPr lang="en-US" sz="1600" b="1" dirty="0" smtClean="0">
                <a:latin typeface="Avenir Book"/>
                <a:cs typeface="Avenir Book"/>
              </a:rPr>
              <a:t>1.2 Practice</a:t>
            </a:r>
          </a:p>
          <a:p>
            <a:r>
              <a:rPr lang="en-US" sz="1600" dirty="0" smtClean="0">
                <a:latin typeface="Avenir Book"/>
                <a:cs typeface="Avenir Book"/>
              </a:rPr>
              <a:t>1.2.1 Intentional teaching</a:t>
            </a:r>
          </a:p>
          <a:p>
            <a:r>
              <a:rPr lang="en-US" sz="1600" dirty="0" smtClean="0">
                <a:latin typeface="Avenir Book"/>
                <a:cs typeface="Avenir Book"/>
              </a:rPr>
              <a:t>1.2.2 Responsive teaching and scaffolding</a:t>
            </a:r>
          </a:p>
          <a:p>
            <a:r>
              <a:rPr lang="en-US" sz="1600" dirty="0" smtClean="0">
                <a:latin typeface="Avenir Book"/>
                <a:cs typeface="Avenir Book"/>
              </a:rPr>
              <a:t>1.2.3 Child directed learning</a:t>
            </a:r>
          </a:p>
          <a:p>
            <a:endParaRPr lang="en-US" sz="1600" dirty="0">
              <a:latin typeface="Avenir Book"/>
              <a:cs typeface="Avenir Book"/>
            </a:endParaRPr>
          </a:p>
          <a:p>
            <a:r>
              <a:rPr lang="en-US" sz="1600" b="1" dirty="0" smtClean="0">
                <a:latin typeface="Avenir Book"/>
                <a:cs typeface="Avenir Book"/>
              </a:rPr>
              <a:t>1.3 Assessment and planning</a:t>
            </a:r>
          </a:p>
          <a:p>
            <a:r>
              <a:rPr lang="en-US" sz="1600" dirty="0" smtClean="0">
                <a:latin typeface="Avenir Book"/>
                <a:cs typeface="Avenir Book"/>
              </a:rPr>
              <a:t>1.3.1 Assessment and planning cycle</a:t>
            </a:r>
          </a:p>
          <a:p>
            <a:r>
              <a:rPr lang="en-US" sz="1600" dirty="0" smtClean="0">
                <a:latin typeface="Avenir Book"/>
                <a:cs typeface="Avenir Book"/>
              </a:rPr>
              <a:t>1.3.2 Critical reflection</a:t>
            </a:r>
            <a:endParaRPr lang="en-US" sz="1600" dirty="0">
              <a:latin typeface="Avenir Book"/>
              <a:cs typeface="Avenir Book"/>
            </a:endParaRPr>
          </a:p>
          <a:p>
            <a:r>
              <a:rPr lang="en-US" sz="1600" dirty="0" smtClean="0">
                <a:latin typeface="Avenir Book"/>
                <a:cs typeface="Avenir Book"/>
              </a:rPr>
              <a:t>1.3.3 Information for families </a:t>
            </a:r>
            <a:endParaRPr lang="en-US" sz="1600" dirty="0">
              <a:latin typeface="Avenir Book"/>
              <a:cs typeface="Avenir Book"/>
            </a:endParaRPr>
          </a:p>
        </p:txBody>
      </p:sp>
      <p:sp>
        <p:nvSpPr>
          <p:cNvPr id="6" name="TextBox 5"/>
          <p:cNvSpPr txBox="1"/>
          <p:nvPr/>
        </p:nvSpPr>
        <p:spPr>
          <a:xfrm>
            <a:off x="5456194" y="2347192"/>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Two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Nine elements</a:t>
            </a:r>
            <a:endParaRPr lang="en-US" sz="1600" dirty="0">
              <a:solidFill>
                <a:schemeClr val="bg1">
                  <a:lumMod val="50000"/>
                </a:schemeClr>
              </a:solidFill>
              <a:latin typeface="Avenir Book"/>
              <a:cs typeface="Avenir Book"/>
            </a:endParaRPr>
          </a:p>
        </p:txBody>
      </p:sp>
      <p:cxnSp>
        <p:nvCxnSpPr>
          <p:cNvPr id="10" name="Straight Connector 9"/>
          <p:cNvCxnSpPr/>
          <p:nvPr/>
        </p:nvCxnSpPr>
        <p:spPr>
          <a:xfrm>
            <a:off x="4122615" y="1973015"/>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10</a:t>
            </a:fld>
            <a:endParaRPr lang="en-US" dirty="0"/>
          </a:p>
        </p:txBody>
      </p:sp>
    </p:spTree>
    <p:extLst>
      <p:ext uri="{BB962C8B-B14F-4D97-AF65-F5344CB8AC3E}">
        <p14:creationId xmlns:p14="http://schemas.microsoft.com/office/powerpoint/2010/main" val="590905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152845" cy="166609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D522"/>
                </a:solidFill>
                <a:latin typeface="Arial Black"/>
                <a:cs typeface="Arial Black"/>
              </a:rPr>
              <a:t>Quality Area 2</a:t>
            </a:r>
          </a:p>
          <a:p>
            <a:pPr>
              <a:lnSpc>
                <a:spcPct val="90000"/>
              </a:lnSpc>
            </a:pPr>
            <a:r>
              <a:rPr lang="en-US" sz="2000" b="1" dirty="0" smtClean="0">
                <a:solidFill>
                  <a:schemeClr val="bg1">
                    <a:lumMod val="65000"/>
                  </a:schemeClr>
                </a:solidFill>
                <a:latin typeface="Arial Black"/>
                <a:cs typeface="Arial Black"/>
              </a:rPr>
              <a:t>Children’s health and safety</a:t>
            </a:r>
            <a:endParaRPr lang="en-US" sz="2000" b="1" dirty="0">
              <a:solidFill>
                <a:schemeClr val="bg1">
                  <a:lumMod val="65000"/>
                </a:schemeClr>
              </a:solidFill>
              <a:latin typeface="Arial Black"/>
              <a:cs typeface="Arial Black"/>
            </a:endParaRPr>
          </a:p>
          <a:p>
            <a:pPr>
              <a:lnSpc>
                <a:spcPct val="80000"/>
              </a:lnSpc>
            </a:pPr>
            <a:endParaRPr lang="en-US" sz="3200" b="1" dirty="0">
              <a:solidFill>
                <a:srgbClr val="FFD522"/>
              </a:solidFill>
              <a:latin typeface="Arial Black"/>
              <a:cs typeface="Arial Black"/>
            </a:endParaRPr>
          </a:p>
        </p:txBody>
      </p:sp>
      <p:sp>
        <p:nvSpPr>
          <p:cNvPr id="5" name="TextBox 4"/>
          <p:cNvSpPr txBox="1"/>
          <p:nvPr/>
        </p:nvSpPr>
        <p:spPr>
          <a:xfrm>
            <a:off x="533955" y="2542128"/>
            <a:ext cx="4704175" cy="2800767"/>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2.1 Health</a:t>
            </a:r>
          </a:p>
          <a:p>
            <a:r>
              <a:rPr lang="en-US" sz="1600" dirty="0" smtClean="0">
                <a:latin typeface="Avenir Book"/>
                <a:cs typeface="Avenir Book"/>
              </a:rPr>
              <a:t>2.1.1 Wellbeing and comfort</a:t>
            </a:r>
          </a:p>
          <a:p>
            <a:r>
              <a:rPr lang="en-US" sz="1600" dirty="0" smtClean="0">
                <a:latin typeface="Avenir Book"/>
                <a:cs typeface="Avenir Book"/>
              </a:rPr>
              <a:t>2.1.2 Health practices and procedures</a:t>
            </a:r>
          </a:p>
          <a:p>
            <a:r>
              <a:rPr lang="en-US" sz="1600" dirty="0" smtClean="0">
                <a:latin typeface="Avenir Book"/>
                <a:cs typeface="Avenir Book"/>
              </a:rPr>
              <a:t>2.1.3 Healthy lifestyle</a:t>
            </a:r>
          </a:p>
          <a:p>
            <a:endParaRPr lang="en-US" sz="1600" dirty="0">
              <a:latin typeface="Avenir Book"/>
              <a:cs typeface="Avenir Book"/>
            </a:endParaRPr>
          </a:p>
          <a:p>
            <a:r>
              <a:rPr lang="en-US" sz="1600" b="1" dirty="0" smtClean="0">
                <a:latin typeface="Avenir Book"/>
                <a:cs typeface="Avenir Book"/>
              </a:rPr>
              <a:t>2.2 Safety</a:t>
            </a:r>
          </a:p>
          <a:p>
            <a:r>
              <a:rPr lang="en-US" sz="1600" dirty="0" smtClean="0">
                <a:latin typeface="Avenir Book"/>
                <a:cs typeface="Avenir Book"/>
              </a:rPr>
              <a:t>2.2.1 Supervision</a:t>
            </a:r>
          </a:p>
          <a:p>
            <a:r>
              <a:rPr lang="en-US" sz="1600" dirty="0" smtClean="0">
                <a:latin typeface="Avenir Book"/>
                <a:cs typeface="Avenir Book"/>
              </a:rPr>
              <a:t>2.2.2 Incident and emergency management</a:t>
            </a:r>
          </a:p>
          <a:p>
            <a:r>
              <a:rPr lang="en-US" sz="1600" dirty="0" smtClean="0">
                <a:latin typeface="Avenir Book"/>
                <a:cs typeface="Avenir Book"/>
              </a:rPr>
              <a:t>2.2.3 Child protection</a:t>
            </a:r>
          </a:p>
        </p:txBody>
      </p:sp>
      <p:sp>
        <p:nvSpPr>
          <p:cNvPr id="6" name="TextBox 5"/>
          <p:cNvSpPr txBox="1"/>
          <p:nvPr/>
        </p:nvSpPr>
        <p:spPr>
          <a:xfrm>
            <a:off x="5983230" y="2552730"/>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Three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Ten elements</a:t>
            </a:r>
            <a:endParaRPr lang="en-US" sz="1600" dirty="0">
              <a:solidFill>
                <a:schemeClr val="bg1">
                  <a:lumMod val="50000"/>
                </a:schemeClr>
              </a:solidFill>
              <a:latin typeface="Avenir Book"/>
              <a:cs typeface="Avenir Book"/>
            </a:endParaRPr>
          </a:p>
        </p:txBody>
      </p:sp>
      <p:cxnSp>
        <p:nvCxnSpPr>
          <p:cNvPr id="7" name="Straight Connector 6"/>
          <p:cNvCxnSpPr/>
          <p:nvPr/>
        </p:nvCxnSpPr>
        <p:spPr>
          <a:xfrm>
            <a:off x="4122615" y="2281934"/>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11</a:t>
            </a:fld>
            <a:endParaRPr lang="en-US" dirty="0"/>
          </a:p>
        </p:txBody>
      </p:sp>
    </p:spTree>
    <p:extLst>
      <p:ext uri="{BB962C8B-B14F-4D97-AF65-F5344CB8AC3E}">
        <p14:creationId xmlns:p14="http://schemas.microsoft.com/office/powerpoint/2010/main" val="2564597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166609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E991A5"/>
                </a:solidFill>
                <a:latin typeface="Arial Black"/>
                <a:cs typeface="Arial Black"/>
              </a:rPr>
              <a:t>Quality Area 3</a:t>
            </a:r>
          </a:p>
          <a:p>
            <a:pPr>
              <a:lnSpc>
                <a:spcPct val="90000"/>
              </a:lnSpc>
            </a:pPr>
            <a:r>
              <a:rPr lang="en-US" sz="2000" b="1" dirty="0" smtClean="0">
                <a:solidFill>
                  <a:schemeClr val="bg1">
                    <a:lumMod val="65000"/>
                  </a:schemeClr>
                </a:solidFill>
                <a:latin typeface="Arial Black"/>
                <a:cs typeface="Arial Black"/>
              </a:rPr>
              <a:t>Physical environment</a:t>
            </a:r>
            <a:endParaRPr lang="en-US" sz="2000" b="1" dirty="0">
              <a:solidFill>
                <a:schemeClr val="bg1">
                  <a:lumMod val="65000"/>
                </a:schemeClr>
              </a:solidFill>
              <a:latin typeface="Arial Black"/>
              <a:cs typeface="Arial Black"/>
            </a:endParaRPr>
          </a:p>
          <a:p>
            <a:pPr>
              <a:lnSpc>
                <a:spcPct val="80000"/>
              </a:lnSpc>
            </a:pPr>
            <a:endParaRPr lang="en-US" sz="3200" b="1" dirty="0">
              <a:solidFill>
                <a:srgbClr val="E991A5"/>
              </a:solidFill>
              <a:latin typeface="Arial Black"/>
              <a:cs typeface="Arial Black"/>
            </a:endParaRPr>
          </a:p>
        </p:txBody>
      </p:sp>
      <p:sp>
        <p:nvSpPr>
          <p:cNvPr id="5" name="TextBox 4"/>
          <p:cNvSpPr txBox="1"/>
          <p:nvPr/>
        </p:nvSpPr>
        <p:spPr>
          <a:xfrm>
            <a:off x="533955" y="2562345"/>
            <a:ext cx="4704175" cy="2554545"/>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3.1 Design</a:t>
            </a:r>
          </a:p>
          <a:p>
            <a:r>
              <a:rPr lang="en-US" sz="1600" dirty="0" smtClean="0">
                <a:latin typeface="Avenir Book"/>
                <a:cs typeface="Avenir Book"/>
              </a:rPr>
              <a:t>3.1.1 Fit for purpose</a:t>
            </a:r>
          </a:p>
          <a:p>
            <a:r>
              <a:rPr lang="en-US" sz="1600" dirty="0" smtClean="0">
                <a:latin typeface="Avenir Book"/>
                <a:cs typeface="Avenir Book"/>
              </a:rPr>
              <a:t>3.1.2 Upkeep</a:t>
            </a:r>
          </a:p>
          <a:p>
            <a:endParaRPr lang="en-US" sz="1600" dirty="0">
              <a:latin typeface="Avenir Book"/>
              <a:cs typeface="Avenir Book"/>
            </a:endParaRPr>
          </a:p>
          <a:p>
            <a:r>
              <a:rPr lang="en-US" sz="1600" b="1" dirty="0" smtClean="0">
                <a:latin typeface="Avenir Book"/>
                <a:cs typeface="Avenir Book"/>
              </a:rPr>
              <a:t>3.2 Use</a:t>
            </a:r>
          </a:p>
          <a:p>
            <a:r>
              <a:rPr lang="en-US" sz="1600" dirty="0" smtClean="0">
                <a:latin typeface="Avenir Book"/>
                <a:cs typeface="Avenir Book"/>
              </a:rPr>
              <a:t>3.2.1 Inclusive environment</a:t>
            </a:r>
          </a:p>
          <a:p>
            <a:r>
              <a:rPr lang="en-US" sz="1600" dirty="0" smtClean="0">
                <a:latin typeface="Avenir Book"/>
                <a:cs typeface="Avenir Book"/>
              </a:rPr>
              <a:t>3.2.2 Resources support play-based learning</a:t>
            </a:r>
          </a:p>
          <a:p>
            <a:r>
              <a:rPr lang="en-US" sz="1600" dirty="0" smtClean="0">
                <a:latin typeface="Avenir Book"/>
                <a:cs typeface="Avenir Book"/>
              </a:rPr>
              <a:t>3.2.3 Environmentally responsible</a:t>
            </a:r>
          </a:p>
        </p:txBody>
      </p:sp>
      <p:sp>
        <p:nvSpPr>
          <p:cNvPr id="6" name="TextBox 5"/>
          <p:cNvSpPr txBox="1"/>
          <p:nvPr/>
        </p:nvSpPr>
        <p:spPr>
          <a:xfrm>
            <a:off x="5446934" y="2562345"/>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Three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Seven elements</a:t>
            </a:r>
            <a:endParaRPr lang="en-US" sz="1600" dirty="0">
              <a:solidFill>
                <a:schemeClr val="bg1">
                  <a:lumMod val="50000"/>
                </a:schemeClr>
              </a:solidFill>
              <a:latin typeface="Avenir Book"/>
              <a:cs typeface="Avenir Book"/>
            </a:endParaRPr>
          </a:p>
        </p:txBody>
      </p:sp>
      <p:cxnSp>
        <p:nvCxnSpPr>
          <p:cNvPr id="7" name="Straight Connector 6"/>
          <p:cNvCxnSpPr/>
          <p:nvPr/>
        </p:nvCxnSpPr>
        <p:spPr>
          <a:xfrm>
            <a:off x="4122615" y="2281934"/>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12</a:t>
            </a:fld>
            <a:endParaRPr lang="en-US" dirty="0"/>
          </a:p>
        </p:txBody>
      </p:sp>
    </p:spTree>
    <p:extLst>
      <p:ext uri="{BB962C8B-B14F-4D97-AF65-F5344CB8AC3E}">
        <p14:creationId xmlns:p14="http://schemas.microsoft.com/office/powerpoint/2010/main" val="2601563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166609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ABD25F"/>
                </a:solidFill>
                <a:latin typeface="Arial Black"/>
                <a:cs typeface="Arial Black"/>
              </a:rPr>
              <a:t>Quality Area 4</a:t>
            </a:r>
          </a:p>
          <a:p>
            <a:pPr>
              <a:lnSpc>
                <a:spcPct val="90000"/>
              </a:lnSpc>
            </a:pPr>
            <a:r>
              <a:rPr lang="en-US" sz="2000" b="1" dirty="0" smtClean="0">
                <a:solidFill>
                  <a:schemeClr val="bg1">
                    <a:lumMod val="65000"/>
                  </a:schemeClr>
                </a:solidFill>
                <a:latin typeface="Arial Black"/>
                <a:cs typeface="Arial Black"/>
              </a:rPr>
              <a:t>Staffing arrangements</a:t>
            </a:r>
            <a:endParaRPr lang="en-US" sz="2000" b="1" dirty="0">
              <a:solidFill>
                <a:schemeClr val="bg1">
                  <a:lumMod val="65000"/>
                </a:schemeClr>
              </a:solidFill>
              <a:latin typeface="Arial Black"/>
              <a:cs typeface="Arial Black"/>
            </a:endParaRPr>
          </a:p>
          <a:p>
            <a:pPr>
              <a:lnSpc>
                <a:spcPct val="80000"/>
              </a:lnSpc>
            </a:pPr>
            <a:endParaRPr lang="en-US" sz="3200" b="1" dirty="0">
              <a:solidFill>
                <a:srgbClr val="ABD25F"/>
              </a:solidFill>
              <a:latin typeface="Arial Black"/>
              <a:cs typeface="Arial Black"/>
            </a:endParaRPr>
          </a:p>
        </p:txBody>
      </p:sp>
      <p:sp>
        <p:nvSpPr>
          <p:cNvPr id="5" name="TextBox 4"/>
          <p:cNvSpPr txBox="1"/>
          <p:nvPr/>
        </p:nvSpPr>
        <p:spPr>
          <a:xfrm>
            <a:off x="533955" y="2562345"/>
            <a:ext cx="4704175" cy="2308324"/>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4.1 Staffing arrangements</a:t>
            </a:r>
          </a:p>
          <a:p>
            <a:r>
              <a:rPr lang="en-US" sz="1600" dirty="0" smtClean="0">
                <a:latin typeface="Avenir Book"/>
                <a:cs typeface="Avenir Book"/>
              </a:rPr>
              <a:t>4.1.1 Organisation of educators</a:t>
            </a:r>
          </a:p>
          <a:p>
            <a:r>
              <a:rPr lang="en-US" sz="1600" dirty="0" smtClean="0">
                <a:latin typeface="Avenir Book"/>
                <a:cs typeface="Avenir Book"/>
              </a:rPr>
              <a:t>4.1.2 Continuity of staff</a:t>
            </a:r>
          </a:p>
          <a:p>
            <a:endParaRPr lang="en-US" sz="1600" dirty="0">
              <a:latin typeface="Avenir Book"/>
              <a:cs typeface="Avenir Book"/>
            </a:endParaRPr>
          </a:p>
          <a:p>
            <a:r>
              <a:rPr lang="en-US" sz="1600" b="1" dirty="0" smtClean="0">
                <a:latin typeface="Avenir Book"/>
                <a:cs typeface="Avenir Book"/>
              </a:rPr>
              <a:t>4.2 Professionalism</a:t>
            </a:r>
          </a:p>
          <a:p>
            <a:r>
              <a:rPr lang="en-US" sz="1600" dirty="0" smtClean="0">
                <a:latin typeface="Avenir Book"/>
                <a:cs typeface="Avenir Book"/>
              </a:rPr>
              <a:t>4.1.1 Professional collaboration</a:t>
            </a:r>
          </a:p>
          <a:p>
            <a:r>
              <a:rPr lang="en-US" sz="1600" dirty="0" smtClean="0">
                <a:latin typeface="Avenir Book"/>
                <a:cs typeface="Avenir Book"/>
              </a:rPr>
              <a:t>4.1.2 Professional standards</a:t>
            </a:r>
          </a:p>
        </p:txBody>
      </p:sp>
      <p:sp>
        <p:nvSpPr>
          <p:cNvPr id="6" name="TextBox 5"/>
          <p:cNvSpPr txBox="1"/>
          <p:nvPr/>
        </p:nvSpPr>
        <p:spPr>
          <a:xfrm>
            <a:off x="5446934" y="2562345"/>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Two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Four elements</a:t>
            </a:r>
            <a:endParaRPr lang="en-US" sz="1600" dirty="0">
              <a:solidFill>
                <a:schemeClr val="bg1">
                  <a:lumMod val="50000"/>
                </a:schemeClr>
              </a:solidFill>
              <a:latin typeface="Avenir Book"/>
              <a:cs typeface="Avenir Book"/>
            </a:endParaRPr>
          </a:p>
        </p:txBody>
      </p:sp>
      <p:cxnSp>
        <p:nvCxnSpPr>
          <p:cNvPr id="7" name="Straight Connector 6"/>
          <p:cNvCxnSpPr/>
          <p:nvPr/>
        </p:nvCxnSpPr>
        <p:spPr>
          <a:xfrm>
            <a:off x="4122615" y="2281934"/>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13</a:t>
            </a:fld>
            <a:endParaRPr lang="en-US" dirty="0"/>
          </a:p>
        </p:txBody>
      </p:sp>
    </p:spTree>
    <p:extLst>
      <p:ext uri="{BB962C8B-B14F-4D97-AF65-F5344CB8AC3E}">
        <p14:creationId xmlns:p14="http://schemas.microsoft.com/office/powerpoint/2010/main" val="1588096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166609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AA21B"/>
                </a:solidFill>
                <a:latin typeface="Arial Black"/>
                <a:cs typeface="Arial Black"/>
              </a:rPr>
              <a:t>Quality Area 5</a:t>
            </a:r>
          </a:p>
          <a:p>
            <a:pPr>
              <a:lnSpc>
                <a:spcPct val="90000"/>
              </a:lnSpc>
            </a:pPr>
            <a:r>
              <a:rPr lang="en-US" sz="2000" b="1" dirty="0" smtClean="0">
                <a:solidFill>
                  <a:schemeClr val="bg1">
                    <a:lumMod val="65000"/>
                  </a:schemeClr>
                </a:solidFill>
                <a:latin typeface="Arial Black"/>
                <a:cs typeface="Arial Black"/>
              </a:rPr>
              <a:t>Relationships with children</a:t>
            </a:r>
            <a:endParaRPr lang="en-US" sz="2000" b="1" dirty="0">
              <a:solidFill>
                <a:schemeClr val="bg1">
                  <a:lumMod val="65000"/>
                </a:schemeClr>
              </a:solidFill>
              <a:latin typeface="Arial Black"/>
              <a:cs typeface="Arial Black"/>
            </a:endParaRPr>
          </a:p>
          <a:p>
            <a:pPr>
              <a:lnSpc>
                <a:spcPct val="80000"/>
              </a:lnSpc>
            </a:pPr>
            <a:endParaRPr lang="en-US" sz="3200" b="1" dirty="0">
              <a:solidFill>
                <a:srgbClr val="FAA21B"/>
              </a:solidFill>
              <a:latin typeface="Arial Black"/>
              <a:cs typeface="Arial Black"/>
            </a:endParaRPr>
          </a:p>
        </p:txBody>
      </p:sp>
      <p:sp>
        <p:nvSpPr>
          <p:cNvPr id="5" name="TextBox 4"/>
          <p:cNvSpPr txBox="1"/>
          <p:nvPr/>
        </p:nvSpPr>
        <p:spPr>
          <a:xfrm>
            <a:off x="533955" y="2562345"/>
            <a:ext cx="4704175" cy="2554545"/>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5.1 Relationships between educators and children</a:t>
            </a:r>
          </a:p>
          <a:p>
            <a:r>
              <a:rPr lang="en-US" sz="1600" dirty="0" smtClean="0">
                <a:latin typeface="Avenir Book"/>
                <a:cs typeface="Avenir Book"/>
              </a:rPr>
              <a:t>5.1.1 Positive educator to child interactions</a:t>
            </a:r>
          </a:p>
          <a:p>
            <a:r>
              <a:rPr lang="en-US" sz="1600" dirty="0" smtClean="0">
                <a:latin typeface="Avenir Book"/>
                <a:cs typeface="Avenir Book"/>
              </a:rPr>
              <a:t>5.1.2 Dignity and rights of the child</a:t>
            </a:r>
          </a:p>
          <a:p>
            <a:endParaRPr lang="en-US" sz="1600" dirty="0">
              <a:latin typeface="Avenir Book"/>
              <a:cs typeface="Avenir Book"/>
            </a:endParaRPr>
          </a:p>
          <a:p>
            <a:r>
              <a:rPr lang="en-US" sz="1600" b="1" dirty="0" smtClean="0">
                <a:latin typeface="Avenir Book"/>
                <a:cs typeface="Avenir Book"/>
              </a:rPr>
              <a:t>5.2 Relationships between children</a:t>
            </a:r>
          </a:p>
          <a:p>
            <a:r>
              <a:rPr lang="en-US" sz="1600" dirty="0" smtClean="0">
                <a:latin typeface="Avenir Book"/>
                <a:cs typeface="Avenir Book"/>
              </a:rPr>
              <a:t>5.2.1 Collaborative learning</a:t>
            </a:r>
          </a:p>
          <a:p>
            <a:r>
              <a:rPr lang="en-US" sz="1600" dirty="0" smtClean="0">
                <a:latin typeface="Avenir Book"/>
                <a:cs typeface="Avenir Book"/>
              </a:rPr>
              <a:t>5.2.2 Self-regulation</a:t>
            </a:r>
          </a:p>
        </p:txBody>
      </p:sp>
      <p:sp>
        <p:nvSpPr>
          <p:cNvPr id="6" name="TextBox 5"/>
          <p:cNvSpPr txBox="1"/>
          <p:nvPr/>
        </p:nvSpPr>
        <p:spPr>
          <a:xfrm>
            <a:off x="5446934" y="2562345"/>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Two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Six elements</a:t>
            </a:r>
            <a:endParaRPr lang="en-US" sz="1600" dirty="0">
              <a:solidFill>
                <a:schemeClr val="bg1">
                  <a:lumMod val="50000"/>
                </a:schemeClr>
              </a:solidFill>
              <a:latin typeface="Avenir Book"/>
              <a:cs typeface="Avenir Book"/>
            </a:endParaRPr>
          </a:p>
        </p:txBody>
      </p:sp>
      <p:cxnSp>
        <p:nvCxnSpPr>
          <p:cNvPr id="7" name="Straight Connector 6"/>
          <p:cNvCxnSpPr/>
          <p:nvPr/>
        </p:nvCxnSpPr>
        <p:spPr>
          <a:xfrm>
            <a:off x="4122615" y="2281934"/>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14</a:t>
            </a:fld>
            <a:endParaRPr lang="en-US" dirty="0"/>
          </a:p>
        </p:txBody>
      </p:sp>
    </p:spTree>
    <p:extLst>
      <p:ext uri="{BB962C8B-B14F-4D97-AF65-F5344CB8AC3E}">
        <p14:creationId xmlns:p14="http://schemas.microsoft.com/office/powerpoint/2010/main" val="2256574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296536" cy="1512209"/>
          </a:xfrm>
          <a:prstGeom prst="rect">
            <a:avLst/>
          </a:prstGeom>
          <a:noFill/>
        </p:spPr>
        <p:txBody>
          <a:bodyPr wrap="square" rtlCol="0">
            <a:spAutoFit/>
          </a:bodyPr>
          <a:lstStyle/>
          <a:p>
            <a:pPr>
              <a:lnSpc>
                <a:spcPct val="90000"/>
              </a:lnSpc>
            </a:pPr>
            <a:r>
              <a:rPr lang="en-US" sz="3200" b="1" kern="1600" dirty="0" smtClean="0">
                <a:latin typeface="Arial Black"/>
                <a:cs typeface="Arial Black"/>
              </a:rPr>
              <a:t>Changes to the NQF</a:t>
            </a:r>
            <a:br>
              <a:rPr lang="en-US" sz="3200" b="1" kern="1600" dirty="0" smtClean="0">
                <a:latin typeface="Arial Black"/>
                <a:cs typeface="Arial Black"/>
              </a:rPr>
            </a:br>
            <a:r>
              <a:rPr lang="en-US" sz="3200" b="1" kern="1600" dirty="0" smtClean="0">
                <a:solidFill>
                  <a:srgbClr val="E2178F"/>
                </a:solidFill>
                <a:latin typeface="Arial Black"/>
                <a:cs typeface="Arial Black"/>
              </a:rPr>
              <a:t>Quality Area 6</a:t>
            </a:r>
          </a:p>
          <a:p>
            <a:pPr>
              <a:lnSpc>
                <a:spcPct val="90000"/>
              </a:lnSpc>
            </a:pPr>
            <a:r>
              <a:rPr lang="en-US" sz="2000" b="1" dirty="0" smtClean="0">
                <a:solidFill>
                  <a:schemeClr val="bg1">
                    <a:lumMod val="65000"/>
                  </a:schemeClr>
                </a:solidFill>
                <a:latin typeface="Arial Black"/>
                <a:cs typeface="Arial Black"/>
              </a:rPr>
              <a:t>Collaborative partnerships with families and communities</a:t>
            </a:r>
            <a:endParaRPr lang="en-US" sz="2000" b="1" dirty="0">
              <a:solidFill>
                <a:schemeClr val="bg1">
                  <a:lumMod val="65000"/>
                </a:schemeClr>
              </a:solidFill>
              <a:latin typeface="Arial Black"/>
              <a:cs typeface="Arial Black"/>
            </a:endParaRPr>
          </a:p>
          <a:p>
            <a:pPr>
              <a:lnSpc>
                <a:spcPct val="80000"/>
              </a:lnSpc>
            </a:pPr>
            <a:endParaRPr lang="en-US" sz="2000" b="1" dirty="0">
              <a:solidFill>
                <a:srgbClr val="E2178F"/>
              </a:solidFill>
              <a:latin typeface="Arial Black"/>
              <a:cs typeface="Arial Black"/>
            </a:endParaRPr>
          </a:p>
        </p:txBody>
      </p:sp>
      <p:sp>
        <p:nvSpPr>
          <p:cNvPr id="5" name="TextBox 4"/>
          <p:cNvSpPr txBox="1"/>
          <p:nvPr/>
        </p:nvSpPr>
        <p:spPr>
          <a:xfrm>
            <a:off x="533955" y="2562345"/>
            <a:ext cx="4704175" cy="2800767"/>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6.1 Supportive relationships with families</a:t>
            </a:r>
          </a:p>
          <a:p>
            <a:r>
              <a:rPr lang="en-US" sz="1600" dirty="0" smtClean="0">
                <a:latin typeface="Avenir Book"/>
                <a:cs typeface="Avenir Book"/>
              </a:rPr>
              <a:t>6.1.1 Engagement with the service</a:t>
            </a:r>
          </a:p>
          <a:p>
            <a:r>
              <a:rPr lang="en-US" sz="1600" dirty="0" smtClean="0">
                <a:latin typeface="Avenir Book"/>
                <a:cs typeface="Avenir Book"/>
              </a:rPr>
              <a:t>6.1.2 Parent views are respected</a:t>
            </a:r>
          </a:p>
          <a:p>
            <a:r>
              <a:rPr lang="en-US" sz="1600" dirty="0" smtClean="0">
                <a:latin typeface="Avenir Book"/>
                <a:cs typeface="Avenir Book"/>
              </a:rPr>
              <a:t>6.1.3 Families are supported</a:t>
            </a:r>
          </a:p>
          <a:p>
            <a:endParaRPr lang="en-US" sz="1600" dirty="0">
              <a:latin typeface="Avenir Book"/>
              <a:cs typeface="Avenir Book"/>
            </a:endParaRPr>
          </a:p>
          <a:p>
            <a:r>
              <a:rPr lang="en-US" sz="1600" b="1" dirty="0" smtClean="0">
                <a:latin typeface="Avenir Book"/>
                <a:cs typeface="Avenir Book"/>
              </a:rPr>
              <a:t>6.2 Collaborative partnerships</a:t>
            </a:r>
          </a:p>
          <a:p>
            <a:r>
              <a:rPr lang="en-US" sz="1600" dirty="0" smtClean="0">
                <a:latin typeface="Avenir Book"/>
                <a:cs typeface="Avenir Book"/>
              </a:rPr>
              <a:t>6.2.1 Transitions</a:t>
            </a:r>
          </a:p>
          <a:p>
            <a:r>
              <a:rPr lang="en-US" sz="1600" dirty="0" smtClean="0">
                <a:latin typeface="Avenir Book"/>
                <a:cs typeface="Avenir Book"/>
              </a:rPr>
              <a:t>6.2.2 Access and participation</a:t>
            </a:r>
          </a:p>
          <a:p>
            <a:r>
              <a:rPr lang="en-US" sz="1600" dirty="0" smtClean="0">
                <a:latin typeface="Avenir Book"/>
                <a:cs typeface="Avenir Book"/>
              </a:rPr>
              <a:t>6.2.3 Community engagement</a:t>
            </a:r>
          </a:p>
        </p:txBody>
      </p:sp>
      <p:sp>
        <p:nvSpPr>
          <p:cNvPr id="6" name="TextBox 5"/>
          <p:cNvSpPr txBox="1"/>
          <p:nvPr/>
        </p:nvSpPr>
        <p:spPr>
          <a:xfrm>
            <a:off x="5446934" y="2562345"/>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Three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Nine elements</a:t>
            </a:r>
            <a:endParaRPr lang="en-US" sz="1600" dirty="0">
              <a:solidFill>
                <a:schemeClr val="bg1">
                  <a:lumMod val="50000"/>
                </a:schemeClr>
              </a:solidFill>
              <a:latin typeface="Avenir Book"/>
              <a:cs typeface="Avenir Book"/>
            </a:endParaRPr>
          </a:p>
        </p:txBody>
      </p:sp>
      <p:cxnSp>
        <p:nvCxnSpPr>
          <p:cNvPr id="7" name="Straight Connector 6"/>
          <p:cNvCxnSpPr/>
          <p:nvPr/>
        </p:nvCxnSpPr>
        <p:spPr>
          <a:xfrm>
            <a:off x="4122615" y="2281934"/>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15</a:t>
            </a:fld>
            <a:endParaRPr lang="en-US" dirty="0"/>
          </a:p>
        </p:txBody>
      </p:sp>
    </p:spTree>
    <p:extLst>
      <p:ext uri="{BB962C8B-B14F-4D97-AF65-F5344CB8AC3E}">
        <p14:creationId xmlns:p14="http://schemas.microsoft.com/office/powerpoint/2010/main" val="3617270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1520416"/>
          </a:xfrm>
          <a:prstGeom prst="rect">
            <a:avLst/>
          </a:prstGeom>
          <a:noFill/>
        </p:spPr>
        <p:txBody>
          <a:bodyPr wrap="square" rtlCol="0">
            <a:spAutoFit/>
          </a:bodyPr>
          <a:lstStyle/>
          <a:p>
            <a:pPr>
              <a:lnSpc>
                <a:spcPct val="8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1595D3"/>
                </a:solidFill>
                <a:latin typeface="Arial Black"/>
                <a:cs typeface="Arial Black"/>
              </a:rPr>
              <a:t>Quality Area 7</a:t>
            </a:r>
          </a:p>
          <a:p>
            <a:pPr>
              <a:lnSpc>
                <a:spcPct val="80000"/>
              </a:lnSpc>
            </a:pPr>
            <a:r>
              <a:rPr lang="en-US" sz="2000" b="1" dirty="0" smtClean="0">
                <a:solidFill>
                  <a:schemeClr val="bg1">
                    <a:lumMod val="65000"/>
                  </a:schemeClr>
                </a:solidFill>
                <a:latin typeface="Arial Black"/>
                <a:cs typeface="Arial Black"/>
              </a:rPr>
              <a:t>Governance and Leadership </a:t>
            </a:r>
            <a:endParaRPr lang="en-US" sz="2000" b="1" dirty="0">
              <a:solidFill>
                <a:schemeClr val="bg1">
                  <a:lumMod val="65000"/>
                </a:schemeClr>
              </a:solidFill>
              <a:latin typeface="Arial Black"/>
              <a:cs typeface="Arial Black"/>
            </a:endParaRPr>
          </a:p>
          <a:p>
            <a:pPr>
              <a:lnSpc>
                <a:spcPct val="80000"/>
              </a:lnSpc>
            </a:pPr>
            <a:endParaRPr lang="en-US" sz="3200" b="1" dirty="0">
              <a:solidFill>
                <a:srgbClr val="1595D3"/>
              </a:solidFill>
              <a:latin typeface="Arial Black"/>
              <a:cs typeface="Arial Black"/>
            </a:endParaRPr>
          </a:p>
        </p:txBody>
      </p:sp>
      <p:sp>
        <p:nvSpPr>
          <p:cNvPr id="5" name="TextBox 4"/>
          <p:cNvSpPr txBox="1"/>
          <p:nvPr/>
        </p:nvSpPr>
        <p:spPr>
          <a:xfrm>
            <a:off x="533955" y="2562345"/>
            <a:ext cx="4704175" cy="2800767"/>
          </a:xfrm>
          <a:prstGeom prst="rect">
            <a:avLst/>
          </a:prstGeom>
          <a:noFill/>
        </p:spPr>
        <p:txBody>
          <a:bodyPr wrap="square" rtlCol="0">
            <a:spAutoFit/>
          </a:bodyPr>
          <a:lstStyle/>
          <a:p>
            <a:r>
              <a:rPr lang="en-US" sz="1600" b="1" dirty="0" smtClean="0">
                <a:latin typeface="Avenir Book"/>
                <a:cs typeface="Avenir Book"/>
              </a:rPr>
              <a:t>Revised NQS</a:t>
            </a:r>
          </a:p>
          <a:p>
            <a:endParaRPr lang="en-US" sz="1600" dirty="0">
              <a:latin typeface="Avenir Book"/>
              <a:cs typeface="Avenir Book"/>
            </a:endParaRPr>
          </a:p>
          <a:p>
            <a:r>
              <a:rPr lang="en-US" sz="1600" b="1" dirty="0" smtClean="0">
                <a:latin typeface="Avenir Book"/>
                <a:cs typeface="Avenir Book"/>
              </a:rPr>
              <a:t>7.1 Governance</a:t>
            </a:r>
          </a:p>
          <a:p>
            <a:r>
              <a:rPr lang="en-US" sz="1600" dirty="0" smtClean="0">
                <a:latin typeface="Avenir Book"/>
                <a:cs typeface="Avenir Book"/>
              </a:rPr>
              <a:t>7.1.1 Service philosophy and purpose</a:t>
            </a:r>
          </a:p>
          <a:p>
            <a:r>
              <a:rPr lang="en-US" sz="1600" dirty="0" smtClean="0">
                <a:latin typeface="Avenir Book"/>
                <a:cs typeface="Avenir Book"/>
              </a:rPr>
              <a:t>7.1.2 Management systems</a:t>
            </a:r>
          </a:p>
          <a:p>
            <a:r>
              <a:rPr lang="en-US" sz="1600" dirty="0" smtClean="0">
                <a:latin typeface="Avenir Book"/>
                <a:cs typeface="Avenir Book"/>
              </a:rPr>
              <a:t>7.1.3 Roles and responsibilities</a:t>
            </a:r>
          </a:p>
          <a:p>
            <a:endParaRPr lang="en-US" sz="1600" dirty="0">
              <a:latin typeface="Avenir Book"/>
              <a:cs typeface="Avenir Book"/>
            </a:endParaRPr>
          </a:p>
          <a:p>
            <a:r>
              <a:rPr lang="en-US" sz="1600" b="1" dirty="0" smtClean="0">
                <a:latin typeface="Avenir Book"/>
                <a:cs typeface="Avenir Book"/>
              </a:rPr>
              <a:t>7.2 Leadership</a:t>
            </a:r>
          </a:p>
          <a:p>
            <a:r>
              <a:rPr lang="en-US" sz="1600" dirty="0" smtClean="0">
                <a:latin typeface="Avenir Book"/>
                <a:cs typeface="Avenir Book"/>
              </a:rPr>
              <a:t>7.2.1 Continuous improvement</a:t>
            </a:r>
          </a:p>
          <a:p>
            <a:r>
              <a:rPr lang="en-US" sz="1600" dirty="0" smtClean="0">
                <a:latin typeface="Avenir Book"/>
                <a:cs typeface="Avenir Book"/>
              </a:rPr>
              <a:t>7.2.2 Educational leadership</a:t>
            </a:r>
          </a:p>
          <a:p>
            <a:r>
              <a:rPr lang="en-US" sz="1600" dirty="0" smtClean="0">
                <a:latin typeface="Avenir Book"/>
                <a:cs typeface="Avenir Book"/>
              </a:rPr>
              <a:t>7.2.3 Development of professionals</a:t>
            </a:r>
          </a:p>
        </p:txBody>
      </p:sp>
      <p:sp>
        <p:nvSpPr>
          <p:cNvPr id="6" name="TextBox 5"/>
          <p:cNvSpPr txBox="1"/>
          <p:nvPr/>
        </p:nvSpPr>
        <p:spPr>
          <a:xfrm>
            <a:off x="5446934" y="2562345"/>
            <a:ext cx="2690399" cy="1077218"/>
          </a:xfrm>
          <a:prstGeom prst="rect">
            <a:avLst/>
          </a:prstGeom>
          <a:noFill/>
        </p:spPr>
        <p:txBody>
          <a:bodyPr wrap="square" rtlCol="0">
            <a:spAutoFit/>
          </a:bodyPr>
          <a:lstStyle/>
          <a:p>
            <a:r>
              <a:rPr lang="en-US" sz="1600" b="1" dirty="0" smtClean="0">
                <a:solidFill>
                  <a:srgbClr val="FF8C2F"/>
                </a:solidFill>
                <a:latin typeface="Avenir Book"/>
                <a:cs typeface="Avenir Book"/>
              </a:rPr>
              <a:t>Currently</a:t>
            </a:r>
          </a:p>
          <a:p>
            <a:endParaRPr lang="en-US" sz="1600" dirty="0">
              <a:solidFill>
                <a:srgbClr val="FF8C2F"/>
              </a:solidFill>
              <a:latin typeface="Avenir Book"/>
              <a:cs typeface="Avenir Book"/>
            </a:endParaRPr>
          </a:p>
          <a:p>
            <a:r>
              <a:rPr lang="en-US" sz="1600" dirty="0" smtClean="0">
                <a:solidFill>
                  <a:schemeClr val="bg1">
                    <a:lumMod val="50000"/>
                  </a:schemeClr>
                </a:solidFill>
                <a:latin typeface="Avenir Book"/>
                <a:cs typeface="Avenir Book"/>
              </a:rPr>
              <a:t>Three standards</a:t>
            </a:r>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Thirteen elements</a:t>
            </a:r>
            <a:endParaRPr lang="en-US" sz="1600" dirty="0">
              <a:solidFill>
                <a:schemeClr val="bg1">
                  <a:lumMod val="50000"/>
                </a:schemeClr>
              </a:solidFill>
              <a:latin typeface="Avenir Book"/>
              <a:cs typeface="Avenir Book"/>
            </a:endParaRPr>
          </a:p>
        </p:txBody>
      </p:sp>
      <p:cxnSp>
        <p:nvCxnSpPr>
          <p:cNvPr id="7" name="Straight Connector 6"/>
          <p:cNvCxnSpPr/>
          <p:nvPr/>
        </p:nvCxnSpPr>
        <p:spPr>
          <a:xfrm>
            <a:off x="4122615" y="2281934"/>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16</a:t>
            </a:fld>
            <a:endParaRPr lang="en-US" dirty="0"/>
          </a:p>
        </p:txBody>
      </p:sp>
    </p:spTree>
    <p:extLst>
      <p:ext uri="{BB962C8B-B14F-4D97-AF65-F5344CB8AC3E}">
        <p14:creationId xmlns:p14="http://schemas.microsoft.com/office/powerpoint/2010/main" val="4167299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3" descr="IMG_3096.jpg"/>
          <p:cNvPicPr>
            <a:picLocks/>
          </p:cNvPicPr>
          <p:nvPr/>
        </p:nvPicPr>
        <p:blipFill rotWithShape="1">
          <a:blip r:embed="rId3" cstate="email">
            <a:extLst>
              <a:ext uri="{28A0092B-C50C-407E-A947-70E740481C1C}">
                <a14:useLocalDpi xmlns:a14="http://schemas.microsoft.com/office/drawing/2010/main"/>
              </a:ext>
            </a:extLst>
          </a:blip>
          <a:srcRect l="-4"/>
          <a:stretch/>
        </p:blipFill>
        <p:spPr>
          <a:xfrm>
            <a:off x="0" y="3"/>
            <a:ext cx="9162000" cy="6879445"/>
          </a:xfrm>
          <a:prstGeom prst="rect">
            <a:avLst/>
          </a:prstGeom>
        </p:spPr>
      </p:pic>
      <p:sp>
        <p:nvSpPr>
          <p:cNvPr id="5" name="Rectangle 4"/>
          <p:cNvSpPr/>
          <p:nvPr/>
        </p:nvSpPr>
        <p:spPr>
          <a:xfrm>
            <a:off x="0" y="0"/>
            <a:ext cx="9144000" cy="6858000"/>
          </a:xfrm>
          <a:prstGeom prst="rect">
            <a:avLst/>
          </a:prstGeom>
          <a:solidFill>
            <a:schemeClr val="tx1">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431474" y="2103497"/>
            <a:ext cx="6753621" cy="584775"/>
          </a:xfrm>
          <a:prstGeom prst="rect">
            <a:avLst/>
          </a:prstGeom>
          <a:noFill/>
        </p:spPr>
        <p:txBody>
          <a:bodyPr wrap="square" rtlCol="0">
            <a:spAutoFit/>
          </a:bodyPr>
          <a:lstStyle/>
          <a:p>
            <a:r>
              <a:rPr lang="en-US" sz="3200" b="1" dirty="0" smtClean="0">
                <a:solidFill>
                  <a:srgbClr val="FFFFFF"/>
                </a:solidFill>
                <a:latin typeface="Arial Black"/>
                <a:cs typeface="Arial Black"/>
              </a:rPr>
              <a:t>Changes to the NQF</a:t>
            </a:r>
            <a:endParaRPr lang="en-US" sz="3200" b="1" dirty="0">
              <a:solidFill>
                <a:srgbClr val="FFFFFF"/>
              </a:solidFill>
              <a:latin typeface="Arial Black"/>
              <a:cs typeface="Arial Black"/>
            </a:endParaRPr>
          </a:p>
        </p:txBody>
      </p:sp>
      <p:sp>
        <p:nvSpPr>
          <p:cNvPr id="8" name="TextBox 7"/>
          <p:cNvSpPr txBox="1"/>
          <p:nvPr/>
        </p:nvSpPr>
        <p:spPr>
          <a:xfrm>
            <a:off x="1431474" y="3190270"/>
            <a:ext cx="6753621" cy="1077218"/>
          </a:xfrm>
          <a:prstGeom prst="rect">
            <a:avLst/>
          </a:prstGeom>
          <a:noFill/>
        </p:spPr>
        <p:txBody>
          <a:bodyPr wrap="square" rtlCol="0">
            <a:spAutoFit/>
          </a:bodyPr>
          <a:lstStyle/>
          <a:p>
            <a:r>
              <a:rPr lang="en-US" sz="3200" b="1" dirty="0" smtClean="0">
                <a:solidFill>
                  <a:srgbClr val="FF8C2F"/>
                </a:solidFill>
                <a:latin typeface="Arial Black"/>
                <a:cs typeface="Arial Black"/>
              </a:rPr>
              <a:t>Requirements for family day care services</a:t>
            </a:r>
            <a:endParaRPr lang="en-US" sz="3200" b="1" dirty="0">
              <a:solidFill>
                <a:srgbClr val="FF8C2F"/>
              </a:solidFill>
              <a:latin typeface="Arial Black"/>
              <a:cs typeface="Arial Black"/>
            </a:endParaRPr>
          </a:p>
        </p:txBody>
      </p:sp>
      <p:cxnSp>
        <p:nvCxnSpPr>
          <p:cNvPr id="16" name="Straight Connector 15"/>
          <p:cNvCxnSpPr/>
          <p:nvPr/>
        </p:nvCxnSpPr>
        <p:spPr>
          <a:xfrm>
            <a:off x="1273600" y="4618560"/>
            <a:ext cx="6863734" cy="734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2AC6E22C-606D-434C-A11F-E6C3F9B4703D}" type="slidenum">
              <a:rPr lang="en-US" smtClean="0"/>
              <a:t>17</a:t>
            </a:fld>
            <a:endParaRPr lang="en-US" dirty="0"/>
          </a:p>
        </p:txBody>
      </p:sp>
    </p:spTree>
    <p:extLst>
      <p:ext uri="{BB962C8B-B14F-4D97-AF65-F5344CB8AC3E}">
        <p14:creationId xmlns:p14="http://schemas.microsoft.com/office/powerpoint/2010/main" val="80497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Family day care services</a:t>
            </a:r>
            <a:endParaRPr lang="en-US" sz="3200" b="1" dirty="0">
              <a:solidFill>
                <a:srgbClr val="FF8C2F"/>
              </a:solidFill>
              <a:latin typeface="Arial Black"/>
              <a:cs typeface="Arial Black"/>
            </a:endParaRPr>
          </a:p>
        </p:txBody>
      </p:sp>
      <p:sp>
        <p:nvSpPr>
          <p:cNvPr id="5" name="TextBox 4"/>
          <p:cNvSpPr txBox="1"/>
          <p:nvPr/>
        </p:nvSpPr>
        <p:spPr>
          <a:xfrm>
            <a:off x="1252150" y="3046399"/>
            <a:ext cx="2561546" cy="1569660"/>
          </a:xfrm>
          <a:prstGeom prst="rect">
            <a:avLst/>
          </a:prstGeom>
          <a:noFill/>
        </p:spPr>
        <p:txBody>
          <a:bodyPr wrap="square" rtlCol="0">
            <a:spAutoFit/>
          </a:bodyPr>
          <a:lstStyle/>
          <a:p>
            <a:r>
              <a:rPr lang="en-US" sz="1600" dirty="0" smtClean="0">
                <a:latin typeface="Avenir Book"/>
                <a:cs typeface="Avenir Book"/>
              </a:rPr>
              <a:t>Approved FDC providers must hold a service approval in each jurisdiction where their educators operate and have a principal office</a:t>
            </a:r>
            <a:endParaRPr lang="en-US" sz="1600" dirty="0">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4926082" y="3040256"/>
            <a:ext cx="2561546" cy="2800767"/>
          </a:xfrm>
          <a:prstGeom prst="rect">
            <a:avLst/>
          </a:prstGeom>
          <a:noFill/>
        </p:spPr>
        <p:txBody>
          <a:bodyPr wrap="square" rtlCol="0">
            <a:spAutoFit/>
          </a:bodyPr>
          <a:lstStyle/>
          <a:p>
            <a:r>
              <a:rPr lang="en-US" sz="1600" dirty="0">
                <a:solidFill>
                  <a:schemeClr val="bg1">
                    <a:lumMod val="50000"/>
                  </a:schemeClr>
                </a:solidFill>
                <a:latin typeface="Avenir Book"/>
                <a:cs typeface="Avenir Book"/>
              </a:rPr>
              <a:t>Ensure a minimum FDC coordinator to educator ratio of:</a:t>
            </a:r>
          </a:p>
          <a:p>
            <a:endParaRPr lang="en-US" sz="1600" dirty="0">
              <a:solidFill>
                <a:schemeClr val="bg1">
                  <a:lumMod val="50000"/>
                </a:schemeClr>
              </a:solidFill>
              <a:latin typeface="Avenir Book"/>
              <a:cs typeface="Avenir Book"/>
            </a:endParaRPr>
          </a:p>
          <a:p>
            <a:r>
              <a:rPr lang="en-US" sz="1600" dirty="0">
                <a:solidFill>
                  <a:schemeClr val="bg1">
                    <a:lumMod val="50000"/>
                  </a:schemeClr>
                </a:solidFill>
                <a:latin typeface="Avenir Book"/>
                <a:cs typeface="Avenir Book"/>
              </a:rPr>
              <a:t>1:15 for the first 12 months of operation, and any other time at the discretion of the RA</a:t>
            </a:r>
          </a:p>
          <a:p>
            <a:endParaRPr lang="en-US" sz="1600" dirty="0">
              <a:solidFill>
                <a:schemeClr val="bg1">
                  <a:lumMod val="50000"/>
                </a:schemeClr>
              </a:solidFill>
              <a:latin typeface="Avenir Book"/>
              <a:cs typeface="Avenir Book"/>
            </a:endParaRPr>
          </a:p>
          <a:p>
            <a:r>
              <a:rPr lang="en-US" sz="1600" dirty="0">
                <a:solidFill>
                  <a:schemeClr val="bg1">
                    <a:lumMod val="50000"/>
                  </a:schemeClr>
                </a:solidFill>
                <a:latin typeface="Avenir Book"/>
                <a:cs typeface="Avenir Book"/>
              </a:rPr>
              <a:t>1:25 after the first 12 months of operation</a:t>
            </a:r>
          </a:p>
        </p:txBody>
      </p:sp>
      <p:sp>
        <p:nvSpPr>
          <p:cNvPr id="2" name="Slide Number Placeholder 1"/>
          <p:cNvSpPr>
            <a:spLocks noGrp="1"/>
          </p:cNvSpPr>
          <p:nvPr>
            <p:ph type="sldNum" sz="quarter" idx="12"/>
          </p:nvPr>
        </p:nvSpPr>
        <p:spPr/>
        <p:txBody>
          <a:bodyPr/>
          <a:lstStyle/>
          <a:p>
            <a:fld id="{2AC6E22C-606D-434C-A11F-E6C3F9B4703D}" type="slidenum">
              <a:rPr lang="en-US" smtClean="0"/>
              <a:t>18</a:t>
            </a:fld>
            <a:endParaRPr lang="en-US" dirty="0"/>
          </a:p>
        </p:txBody>
      </p:sp>
    </p:spTree>
    <p:extLst>
      <p:ext uri="{BB962C8B-B14F-4D97-AF65-F5344CB8AC3E}">
        <p14:creationId xmlns:p14="http://schemas.microsoft.com/office/powerpoint/2010/main" val="3806810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424430"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Family day care services (continued)</a:t>
            </a:r>
            <a:endParaRPr lang="en-US" sz="3200" b="1" dirty="0">
              <a:solidFill>
                <a:srgbClr val="FF8C2F"/>
              </a:solidFill>
              <a:latin typeface="Arial Black"/>
              <a:cs typeface="Arial Black"/>
            </a:endParaRPr>
          </a:p>
        </p:txBody>
      </p:sp>
      <p:sp>
        <p:nvSpPr>
          <p:cNvPr id="6" name="TextBox 5"/>
          <p:cNvSpPr txBox="1"/>
          <p:nvPr/>
        </p:nvSpPr>
        <p:spPr>
          <a:xfrm>
            <a:off x="1254610" y="3050027"/>
            <a:ext cx="2690399" cy="2062103"/>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Approved providers must notify their RA of a change to the location of the principal office of a FDC service at least 14 days before the change, and provide proof of the new address.</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4746170" y="3040258"/>
            <a:ext cx="2561546" cy="2800767"/>
          </a:xfrm>
          <a:prstGeom prst="rect">
            <a:avLst/>
          </a:prstGeom>
          <a:noFill/>
        </p:spPr>
        <p:txBody>
          <a:bodyPr wrap="square" rtlCol="0">
            <a:spAutoFit/>
          </a:bodyPr>
          <a:lstStyle/>
          <a:p>
            <a:r>
              <a:rPr lang="en-US" sz="1600" dirty="0" smtClean="0">
                <a:latin typeface="Avenir Book"/>
                <a:cs typeface="Avenir Book"/>
              </a:rPr>
              <a:t>A FDC service may be provided at a venue only in exceptional circumstances and if approved by the RA.</a:t>
            </a:r>
          </a:p>
          <a:p>
            <a:endParaRPr lang="en-US" sz="1600" dirty="0">
              <a:latin typeface="Avenir Book"/>
              <a:cs typeface="Avenir Book"/>
            </a:endParaRPr>
          </a:p>
          <a:p>
            <a:r>
              <a:rPr lang="en-US" sz="1600" dirty="0">
                <a:latin typeface="Avenir Book"/>
                <a:cs typeface="Avenir Book"/>
              </a:rPr>
              <a:t>FDC services may not operate at a new venue until the RA amends </a:t>
            </a:r>
            <a:r>
              <a:rPr lang="en-US" sz="1600" dirty="0" smtClean="0">
                <a:latin typeface="Avenir Book"/>
                <a:cs typeface="Avenir Book"/>
              </a:rPr>
              <a:t>the service approval through a condition.</a:t>
            </a:r>
          </a:p>
        </p:txBody>
      </p:sp>
      <p:sp>
        <p:nvSpPr>
          <p:cNvPr id="2" name="Slide Number Placeholder 1"/>
          <p:cNvSpPr>
            <a:spLocks noGrp="1"/>
          </p:cNvSpPr>
          <p:nvPr>
            <p:ph type="sldNum" sz="quarter" idx="12"/>
          </p:nvPr>
        </p:nvSpPr>
        <p:spPr/>
        <p:txBody>
          <a:bodyPr/>
          <a:lstStyle/>
          <a:p>
            <a:fld id="{2AC6E22C-606D-434C-A11F-E6C3F9B4703D}" type="slidenum">
              <a:rPr lang="en-US" smtClean="0"/>
              <a:t>19</a:t>
            </a:fld>
            <a:endParaRPr lang="en-US" dirty="0"/>
          </a:p>
        </p:txBody>
      </p:sp>
    </p:spTree>
    <p:extLst>
      <p:ext uri="{BB962C8B-B14F-4D97-AF65-F5344CB8AC3E}">
        <p14:creationId xmlns:p14="http://schemas.microsoft.com/office/powerpoint/2010/main" val="3563663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6" y="342902"/>
            <a:ext cx="4145506" cy="986937"/>
          </a:xfrm>
          <a:prstGeom prst="rect">
            <a:avLst/>
          </a:prstGeom>
          <a:noFill/>
        </p:spPr>
        <p:txBody>
          <a:bodyPr wrap="square" rtlCol="0">
            <a:spAutoFit/>
          </a:bodyPr>
          <a:lstStyle/>
          <a:p>
            <a:pPr>
              <a:lnSpc>
                <a:spcPct val="90000"/>
              </a:lnSpc>
            </a:pPr>
            <a:r>
              <a:rPr lang="en-US" sz="3200" b="1" dirty="0" smtClean="0">
                <a:latin typeface="Arial Black"/>
                <a:cs typeface="Arial Black"/>
              </a:rPr>
              <a:t>Decision RIS</a:t>
            </a:r>
            <a:br>
              <a:rPr lang="en-US" sz="3200" b="1" dirty="0" smtClean="0">
                <a:latin typeface="Arial Black"/>
                <a:cs typeface="Arial Black"/>
              </a:rPr>
            </a:br>
            <a:r>
              <a:rPr lang="en-US" sz="3200" b="1" dirty="0" smtClean="0">
                <a:solidFill>
                  <a:srgbClr val="FF8C2F"/>
                </a:solidFill>
                <a:latin typeface="Arial Black"/>
                <a:cs typeface="Arial Black"/>
              </a:rPr>
              <a:t>Announcement</a:t>
            </a:r>
            <a:endParaRPr lang="en-US" sz="3200" b="1" dirty="0">
              <a:solidFill>
                <a:srgbClr val="FF8C2F"/>
              </a:solidFill>
              <a:latin typeface="Arial Black"/>
              <a:cs typeface="Arial Black"/>
            </a:endParaRPr>
          </a:p>
        </p:txBody>
      </p:sp>
      <p:cxnSp>
        <p:nvCxnSpPr>
          <p:cNvPr id="5" name="Straight Connector 4"/>
          <p:cNvCxnSpPr/>
          <p:nvPr/>
        </p:nvCxnSpPr>
        <p:spPr>
          <a:xfrm flipV="1">
            <a:off x="4484073" y="1856154"/>
            <a:ext cx="3888154"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659060" y="2921420"/>
            <a:ext cx="5794310" cy="1477328"/>
          </a:xfrm>
          <a:prstGeom prst="rect">
            <a:avLst/>
          </a:prstGeom>
          <a:noFill/>
        </p:spPr>
        <p:txBody>
          <a:bodyPr wrap="square" rtlCol="0">
            <a:spAutoFit/>
          </a:bodyPr>
          <a:lstStyle/>
          <a:p>
            <a:r>
              <a:rPr lang="en-AU" dirty="0">
                <a:latin typeface="Avenir Book"/>
              </a:rPr>
              <a:t>The Australian, state and territory education </a:t>
            </a:r>
            <a:r>
              <a:rPr lang="en-AU" dirty="0" smtClean="0">
                <a:latin typeface="Avenir Book"/>
              </a:rPr>
              <a:t>Ministers </a:t>
            </a:r>
            <a:r>
              <a:rPr lang="en-AU" dirty="0">
                <a:latin typeface="Avenir Book"/>
              </a:rPr>
              <a:t>have agreed to changes to the National Quality Framework </a:t>
            </a:r>
            <a:r>
              <a:rPr lang="en-AU" dirty="0" smtClean="0">
                <a:latin typeface="Avenir Book"/>
              </a:rPr>
              <a:t>following </a:t>
            </a:r>
            <a:r>
              <a:rPr lang="en-AU" dirty="0">
                <a:latin typeface="Avenir Book"/>
              </a:rPr>
              <a:t>a review of the </a:t>
            </a:r>
            <a:r>
              <a:rPr lang="en-AU" dirty="0" smtClean="0">
                <a:latin typeface="Avenir Book"/>
              </a:rPr>
              <a:t>National </a:t>
            </a:r>
            <a:r>
              <a:rPr lang="en-AU" dirty="0">
                <a:latin typeface="Avenir Book"/>
              </a:rPr>
              <a:t>Partnership Agreement on the National Quality Agenda for Early Childhood Education and Care</a:t>
            </a:r>
            <a:r>
              <a:rPr lang="en-AU" dirty="0" smtClean="0">
                <a:latin typeface="Avenir Book"/>
              </a:rPr>
              <a:t>.</a:t>
            </a:r>
            <a:endParaRPr lang="en-US" dirty="0">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2</a:t>
            </a:fld>
            <a:endParaRPr lang="en-US" dirty="0"/>
          </a:p>
        </p:txBody>
      </p:sp>
    </p:spTree>
    <p:extLst>
      <p:ext uri="{BB962C8B-B14F-4D97-AF65-F5344CB8AC3E}">
        <p14:creationId xmlns:p14="http://schemas.microsoft.com/office/powerpoint/2010/main" val="1000349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610045"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a:solidFill>
                  <a:srgbClr val="FF8C2F"/>
                </a:solidFill>
                <a:latin typeface="Arial Black"/>
                <a:cs typeface="Arial Black"/>
              </a:rPr>
              <a:t>Family day care services (continued)</a:t>
            </a:r>
          </a:p>
        </p:txBody>
      </p:sp>
      <p:sp>
        <p:nvSpPr>
          <p:cNvPr id="5" name="TextBox 4"/>
          <p:cNvSpPr txBox="1"/>
          <p:nvPr/>
        </p:nvSpPr>
        <p:spPr>
          <a:xfrm>
            <a:off x="742464" y="3065843"/>
            <a:ext cx="2561546" cy="2062103"/>
          </a:xfrm>
          <a:prstGeom prst="rect">
            <a:avLst/>
          </a:prstGeom>
          <a:noFill/>
        </p:spPr>
        <p:txBody>
          <a:bodyPr wrap="square" rtlCol="0">
            <a:spAutoFit/>
          </a:bodyPr>
          <a:lstStyle/>
          <a:p>
            <a:r>
              <a:rPr lang="en-US" sz="1600" dirty="0" smtClean="0">
                <a:latin typeface="Avenir Book"/>
                <a:cs typeface="Avenir Book"/>
              </a:rPr>
              <a:t>Approved providers must keep information on the register of FDC educators about FDC educator assistants and coordinators (in addition to information about FDC educators).</a:t>
            </a:r>
            <a:endParaRPr lang="en-US" sz="1600" dirty="0">
              <a:latin typeface="Avenir Book"/>
              <a:cs typeface="Avenir Book"/>
            </a:endParaRPr>
          </a:p>
        </p:txBody>
      </p:sp>
      <p:sp>
        <p:nvSpPr>
          <p:cNvPr id="6" name="TextBox 5"/>
          <p:cNvSpPr txBox="1"/>
          <p:nvPr/>
        </p:nvSpPr>
        <p:spPr>
          <a:xfrm>
            <a:off x="3449507" y="3065843"/>
            <a:ext cx="2690399" cy="1077218"/>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A risk assessment must be completed for all regular outings at least once a year.</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139906" y="3112009"/>
            <a:ext cx="2561546" cy="1569660"/>
          </a:xfrm>
          <a:prstGeom prst="rect">
            <a:avLst/>
          </a:prstGeom>
          <a:noFill/>
        </p:spPr>
        <p:txBody>
          <a:bodyPr wrap="square" rtlCol="0">
            <a:spAutoFit/>
          </a:bodyPr>
          <a:lstStyle/>
          <a:p>
            <a:r>
              <a:rPr lang="en-US" sz="1600" dirty="0" smtClean="0">
                <a:latin typeface="Avenir Book"/>
                <a:cs typeface="Avenir Book"/>
              </a:rPr>
              <a:t>Authorised officers may enter a FDC residence if the register indicates they are operating or if they reasonably believe that a service is operating.</a:t>
            </a:r>
            <a:endParaRPr lang="en-US" sz="1600" dirty="0">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20</a:t>
            </a:fld>
            <a:endParaRPr lang="en-US" dirty="0"/>
          </a:p>
        </p:txBody>
      </p:sp>
    </p:spTree>
    <p:extLst>
      <p:ext uri="{BB962C8B-B14F-4D97-AF65-F5344CB8AC3E}">
        <p14:creationId xmlns:p14="http://schemas.microsoft.com/office/powerpoint/2010/main" val="489545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9487375"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a:solidFill>
                  <a:srgbClr val="FF8C2F"/>
                </a:solidFill>
                <a:latin typeface="Arial Black"/>
                <a:cs typeface="Arial Black"/>
              </a:rPr>
              <a:t>Family day care services (continued)</a:t>
            </a:r>
          </a:p>
        </p:txBody>
      </p:sp>
      <p:sp>
        <p:nvSpPr>
          <p:cNvPr id="5" name="TextBox 4"/>
          <p:cNvSpPr txBox="1"/>
          <p:nvPr/>
        </p:nvSpPr>
        <p:spPr>
          <a:xfrm>
            <a:off x="3453848" y="3122444"/>
            <a:ext cx="2561546" cy="2800767"/>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FDC educators must notify the approved provider of:</a:t>
            </a:r>
          </a:p>
          <a:p>
            <a:endParaRPr lang="en-US" sz="1600" dirty="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A serious incident</a:t>
            </a:r>
          </a:p>
          <a:p>
            <a:pPr marL="285750" indent="-285750">
              <a:buFont typeface="Arial" panose="020B0604020202020204" pitchFamily="34" charset="0"/>
              <a:buChar char="•"/>
            </a:pPr>
            <a:endParaRPr lang="en-US" sz="1600" dirty="0" smtClean="0">
              <a:solidFill>
                <a:schemeClr val="bg1">
                  <a:lumMod val="50000"/>
                </a:schemeClr>
              </a:solidFill>
              <a:latin typeface="Avenir Book"/>
              <a:cs typeface="Avenir Book"/>
            </a:endParaRPr>
          </a:p>
          <a:p>
            <a:r>
              <a:rPr lang="en-US" sz="1600" dirty="0" smtClean="0">
                <a:solidFill>
                  <a:schemeClr val="bg1">
                    <a:lumMod val="50000"/>
                  </a:schemeClr>
                </a:solidFill>
                <a:latin typeface="Avenir Book"/>
                <a:cs typeface="Avenir Book"/>
              </a:rPr>
              <a:t>Any complaint alleging a serious incident has occurred or is occurring or a breach of the Law or Regulations</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40891" y="3122444"/>
            <a:ext cx="2561546" cy="2554545"/>
          </a:xfrm>
          <a:prstGeom prst="rect">
            <a:avLst/>
          </a:prstGeom>
          <a:noFill/>
        </p:spPr>
        <p:txBody>
          <a:bodyPr wrap="square" rtlCol="0">
            <a:spAutoFit/>
          </a:bodyPr>
          <a:lstStyle/>
          <a:p>
            <a:r>
              <a:rPr lang="en-US" sz="1600" dirty="0" smtClean="0">
                <a:latin typeface="Avenir Book"/>
                <a:cs typeface="Avenir Book"/>
              </a:rPr>
              <a:t>Any renovations or changes to the FDC residence or venue which pose or could pose a risk to the health, safety or wellbeing of children</a:t>
            </a:r>
          </a:p>
          <a:p>
            <a:pPr marL="285750" indent="-285750">
              <a:buFont typeface="Arial" panose="020B0604020202020204" pitchFamily="34" charset="0"/>
              <a:buChar char="•"/>
            </a:pPr>
            <a:endParaRPr lang="en-US" sz="1600" dirty="0" smtClean="0">
              <a:latin typeface="Avenir Book"/>
              <a:cs typeface="Avenir Book"/>
            </a:endParaRPr>
          </a:p>
          <a:p>
            <a:r>
              <a:rPr lang="en-US" sz="1600" dirty="0" smtClean="0">
                <a:latin typeface="Avenir Book"/>
                <a:cs typeface="Avenir Book"/>
              </a:rPr>
              <a:t>Any changes in the persons aged 18 and over residing at the residence.</a:t>
            </a:r>
          </a:p>
        </p:txBody>
      </p:sp>
      <p:sp>
        <p:nvSpPr>
          <p:cNvPr id="2" name="Slide Number Placeholder 1"/>
          <p:cNvSpPr>
            <a:spLocks noGrp="1"/>
          </p:cNvSpPr>
          <p:nvPr>
            <p:ph type="sldNum" sz="quarter" idx="12"/>
          </p:nvPr>
        </p:nvSpPr>
        <p:spPr/>
        <p:txBody>
          <a:bodyPr/>
          <a:lstStyle/>
          <a:p>
            <a:fld id="{2AC6E22C-606D-434C-A11F-E6C3F9B4703D}" type="slidenum">
              <a:rPr lang="en-US" smtClean="0"/>
              <a:t>21</a:t>
            </a:fld>
            <a:endParaRPr lang="en-US" dirty="0"/>
          </a:p>
        </p:txBody>
      </p:sp>
      <p:sp>
        <p:nvSpPr>
          <p:cNvPr id="7" name="TextBox 6"/>
          <p:cNvSpPr txBox="1"/>
          <p:nvPr/>
        </p:nvSpPr>
        <p:spPr>
          <a:xfrm>
            <a:off x="651186" y="3146758"/>
            <a:ext cx="2561546" cy="1569660"/>
          </a:xfrm>
          <a:prstGeom prst="rect">
            <a:avLst/>
          </a:prstGeom>
          <a:noFill/>
        </p:spPr>
        <p:txBody>
          <a:bodyPr wrap="square" rtlCol="0">
            <a:spAutoFit/>
          </a:bodyPr>
          <a:lstStyle/>
          <a:p>
            <a:r>
              <a:rPr lang="en-US" sz="1600" dirty="0" smtClean="0">
                <a:latin typeface="Avenir Book"/>
                <a:cs typeface="Avenir Book"/>
              </a:rPr>
              <a:t>FDC educator assistants should only stand in place of a FDC educator in the event of unforeseen or exceptional circumstances.</a:t>
            </a:r>
            <a:endParaRPr lang="en-US" sz="1600" dirty="0">
              <a:latin typeface="Avenir Book"/>
              <a:cs typeface="Avenir Book"/>
            </a:endParaRPr>
          </a:p>
        </p:txBody>
      </p:sp>
    </p:spTree>
    <p:extLst>
      <p:ext uri="{BB962C8B-B14F-4D97-AF65-F5344CB8AC3E}">
        <p14:creationId xmlns:p14="http://schemas.microsoft.com/office/powerpoint/2010/main" val="3351882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3" descr="IMG_3096.jpg"/>
          <p:cNvPicPr>
            <a:picLocks/>
          </p:cNvPicPr>
          <p:nvPr/>
        </p:nvPicPr>
        <p:blipFill rotWithShape="1">
          <a:blip r:embed="rId3" cstate="email">
            <a:extLst>
              <a:ext uri="{28A0092B-C50C-407E-A947-70E740481C1C}">
                <a14:useLocalDpi xmlns:a14="http://schemas.microsoft.com/office/drawing/2010/main"/>
              </a:ext>
            </a:extLst>
          </a:blip>
          <a:srcRect l="-4"/>
          <a:stretch/>
        </p:blipFill>
        <p:spPr>
          <a:xfrm>
            <a:off x="0" y="3"/>
            <a:ext cx="9162000" cy="6879445"/>
          </a:xfrm>
          <a:prstGeom prst="rect">
            <a:avLst/>
          </a:prstGeom>
        </p:spPr>
      </p:pic>
      <p:sp>
        <p:nvSpPr>
          <p:cNvPr id="5" name="Rectangle 4"/>
          <p:cNvSpPr/>
          <p:nvPr/>
        </p:nvSpPr>
        <p:spPr>
          <a:xfrm>
            <a:off x="-29172" y="2204"/>
            <a:ext cx="9173172" cy="6858000"/>
          </a:xfrm>
          <a:prstGeom prst="rect">
            <a:avLst/>
          </a:prstGeom>
          <a:solidFill>
            <a:schemeClr val="tx1">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431474" y="2103497"/>
            <a:ext cx="6753621" cy="584775"/>
          </a:xfrm>
          <a:prstGeom prst="rect">
            <a:avLst/>
          </a:prstGeom>
          <a:noFill/>
        </p:spPr>
        <p:txBody>
          <a:bodyPr wrap="square" rtlCol="0">
            <a:spAutoFit/>
          </a:bodyPr>
          <a:lstStyle/>
          <a:p>
            <a:r>
              <a:rPr lang="en-US" sz="3200" b="1" dirty="0" smtClean="0">
                <a:solidFill>
                  <a:srgbClr val="FFFFFF"/>
                </a:solidFill>
                <a:latin typeface="Arial Black"/>
                <a:cs typeface="Arial Black"/>
              </a:rPr>
              <a:t>Changes to the NQF</a:t>
            </a:r>
            <a:endParaRPr lang="en-US" sz="3200" b="1" dirty="0">
              <a:solidFill>
                <a:srgbClr val="FFFFFF"/>
              </a:solidFill>
              <a:latin typeface="Arial Black"/>
              <a:cs typeface="Arial Black"/>
            </a:endParaRPr>
          </a:p>
        </p:txBody>
      </p:sp>
      <p:sp>
        <p:nvSpPr>
          <p:cNvPr id="8" name="TextBox 7"/>
          <p:cNvSpPr txBox="1"/>
          <p:nvPr/>
        </p:nvSpPr>
        <p:spPr>
          <a:xfrm>
            <a:off x="1431474" y="3190270"/>
            <a:ext cx="6753621" cy="1077218"/>
          </a:xfrm>
          <a:prstGeom prst="rect">
            <a:avLst/>
          </a:prstGeom>
          <a:noFill/>
        </p:spPr>
        <p:txBody>
          <a:bodyPr wrap="square" rtlCol="0">
            <a:spAutoFit/>
          </a:bodyPr>
          <a:lstStyle/>
          <a:p>
            <a:r>
              <a:rPr lang="en-US" sz="3200" b="1" dirty="0" smtClean="0">
                <a:solidFill>
                  <a:srgbClr val="FF8C2F"/>
                </a:solidFill>
                <a:latin typeface="Arial Black"/>
                <a:cs typeface="Arial Black"/>
              </a:rPr>
              <a:t>Regulatory authority powers and ACECQA functions</a:t>
            </a:r>
            <a:endParaRPr lang="en-US" sz="3200" b="1" dirty="0">
              <a:solidFill>
                <a:srgbClr val="FF8C2F"/>
              </a:solidFill>
              <a:latin typeface="Arial Black"/>
              <a:cs typeface="Arial Black"/>
            </a:endParaRPr>
          </a:p>
        </p:txBody>
      </p:sp>
      <p:cxnSp>
        <p:nvCxnSpPr>
          <p:cNvPr id="16" name="Straight Connector 15"/>
          <p:cNvCxnSpPr/>
          <p:nvPr/>
        </p:nvCxnSpPr>
        <p:spPr>
          <a:xfrm>
            <a:off x="1273600" y="4618560"/>
            <a:ext cx="6863734" cy="734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2AC6E22C-606D-434C-A11F-E6C3F9B4703D}" type="slidenum">
              <a:rPr lang="en-US" smtClean="0"/>
              <a:t>22</a:t>
            </a:fld>
            <a:endParaRPr lang="en-US" dirty="0"/>
          </a:p>
        </p:txBody>
      </p:sp>
    </p:spTree>
    <p:extLst>
      <p:ext uri="{BB962C8B-B14F-4D97-AF65-F5344CB8AC3E}">
        <p14:creationId xmlns:p14="http://schemas.microsoft.com/office/powerpoint/2010/main" val="23385058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287344" cy="880241"/>
          </a:xfrm>
          <a:prstGeom prst="rect">
            <a:avLst/>
          </a:prstGeom>
          <a:noFill/>
        </p:spPr>
        <p:txBody>
          <a:bodyPr wrap="square" rtlCol="0">
            <a:spAutoFit/>
          </a:bodyPr>
          <a:lstStyle/>
          <a:p>
            <a:pPr>
              <a:lnSpc>
                <a:spcPct val="8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Regulatory powers (continued)</a:t>
            </a:r>
            <a:endParaRPr lang="en-US" sz="3200" b="1" dirty="0">
              <a:solidFill>
                <a:srgbClr val="FF8C2F"/>
              </a:solidFill>
              <a:latin typeface="Arial Black"/>
              <a:cs typeface="Arial Black"/>
            </a:endParaRPr>
          </a:p>
        </p:txBody>
      </p:sp>
      <p:sp>
        <p:nvSpPr>
          <p:cNvPr id="5" name="TextBox 4"/>
          <p:cNvSpPr txBox="1"/>
          <p:nvPr/>
        </p:nvSpPr>
        <p:spPr>
          <a:xfrm>
            <a:off x="651186" y="3046399"/>
            <a:ext cx="2561546" cy="1815882"/>
          </a:xfrm>
          <a:prstGeom prst="rect">
            <a:avLst/>
          </a:prstGeom>
          <a:noFill/>
        </p:spPr>
        <p:txBody>
          <a:bodyPr wrap="square" rtlCol="0">
            <a:spAutoFit/>
          </a:bodyPr>
          <a:lstStyle/>
          <a:p>
            <a:r>
              <a:rPr lang="en-US" sz="1600" dirty="0" smtClean="0">
                <a:latin typeface="Avenir Book"/>
                <a:cs typeface="Avenir Book"/>
              </a:rPr>
              <a:t>An applicant’s capability to operate a service in accordance with the National Law may be taken into consideration before granting provider approval.</a:t>
            </a:r>
            <a:endParaRPr lang="en-US" sz="1600" dirty="0">
              <a:latin typeface="Avenir Book"/>
              <a:cs typeface="Avenir Book"/>
            </a:endParaRPr>
          </a:p>
        </p:txBody>
      </p:sp>
      <p:sp>
        <p:nvSpPr>
          <p:cNvPr id="6" name="TextBox 5"/>
          <p:cNvSpPr txBox="1"/>
          <p:nvPr/>
        </p:nvSpPr>
        <p:spPr>
          <a:xfrm>
            <a:off x="3391748" y="3050027"/>
            <a:ext cx="2690399" cy="2062103"/>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RAs may determine that the information in relation to a soil assessment and/or a planning permit is not required to be provided if the approved provider is seeking to locate the service on a school site.</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59753" y="3040258"/>
            <a:ext cx="2561546" cy="830997"/>
          </a:xfrm>
          <a:prstGeom prst="rect">
            <a:avLst/>
          </a:prstGeom>
          <a:noFill/>
        </p:spPr>
        <p:txBody>
          <a:bodyPr wrap="square" rtlCol="0">
            <a:spAutoFit/>
          </a:bodyPr>
          <a:lstStyle/>
          <a:p>
            <a:r>
              <a:rPr lang="en-US" sz="1600" dirty="0" smtClean="0">
                <a:latin typeface="Avenir Book"/>
                <a:cs typeface="Avenir Book"/>
              </a:rPr>
              <a:t>New offence if a person subject to a prohibition notice fails to declare.</a:t>
            </a:r>
          </a:p>
        </p:txBody>
      </p:sp>
      <p:sp>
        <p:nvSpPr>
          <p:cNvPr id="2" name="Slide Number Placeholder 1"/>
          <p:cNvSpPr>
            <a:spLocks noGrp="1"/>
          </p:cNvSpPr>
          <p:nvPr>
            <p:ph type="sldNum" sz="quarter" idx="12"/>
          </p:nvPr>
        </p:nvSpPr>
        <p:spPr/>
        <p:txBody>
          <a:bodyPr/>
          <a:lstStyle/>
          <a:p>
            <a:fld id="{2AC6E22C-606D-434C-A11F-E6C3F9B4703D}" type="slidenum">
              <a:rPr lang="en-US" smtClean="0"/>
              <a:t>23</a:t>
            </a:fld>
            <a:endParaRPr lang="en-US" dirty="0"/>
          </a:p>
        </p:txBody>
      </p:sp>
    </p:spTree>
    <p:extLst>
      <p:ext uri="{BB962C8B-B14F-4D97-AF65-F5344CB8AC3E}">
        <p14:creationId xmlns:p14="http://schemas.microsoft.com/office/powerpoint/2010/main" val="23338039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758326"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Regulatory </a:t>
            </a:r>
            <a:r>
              <a:rPr lang="en-US" sz="3200" b="1" dirty="0">
                <a:solidFill>
                  <a:srgbClr val="FF8C2F"/>
                </a:solidFill>
                <a:latin typeface="Arial Black"/>
                <a:cs typeface="Arial Black"/>
              </a:rPr>
              <a:t>powers (continued</a:t>
            </a:r>
            <a:r>
              <a:rPr lang="en-US" sz="3200" b="1" dirty="0" smtClean="0">
                <a:solidFill>
                  <a:srgbClr val="FF8C2F"/>
                </a:solidFill>
                <a:latin typeface="Arial Black"/>
                <a:cs typeface="Arial Black"/>
              </a:rPr>
              <a:t>)</a:t>
            </a:r>
            <a:endParaRPr lang="en-US" sz="3200" b="1" dirty="0">
              <a:solidFill>
                <a:srgbClr val="FF8C2F"/>
              </a:solidFill>
              <a:latin typeface="Arial Black"/>
              <a:cs typeface="Arial Black"/>
            </a:endParaRPr>
          </a:p>
        </p:txBody>
      </p:sp>
      <p:sp>
        <p:nvSpPr>
          <p:cNvPr id="5" name="TextBox 4"/>
          <p:cNvSpPr txBox="1"/>
          <p:nvPr/>
        </p:nvSpPr>
        <p:spPr>
          <a:xfrm>
            <a:off x="1561069" y="3046399"/>
            <a:ext cx="2561546" cy="2062103"/>
          </a:xfrm>
          <a:prstGeom prst="rect">
            <a:avLst/>
          </a:prstGeom>
          <a:noFill/>
        </p:spPr>
        <p:txBody>
          <a:bodyPr wrap="square" rtlCol="0">
            <a:spAutoFit/>
          </a:bodyPr>
          <a:lstStyle/>
          <a:p>
            <a:r>
              <a:rPr lang="en-US" sz="1600" dirty="0" smtClean="0">
                <a:latin typeface="Avenir Book"/>
                <a:cs typeface="Avenir Book"/>
              </a:rPr>
              <a:t>RAs can determine that any prescribed information referring to applications for service approvals (centre-based services) may not be required in exceptional circumstances. </a:t>
            </a:r>
            <a:endParaRPr lang="en-US" sz="1600" dirty="0">
              <a:latin typeface="Avenir Book"/>
              <a:cs typeface="Avenir Book"/>
            </a:endParaRPr>
          </a:p>
        </p:txBody>
      </p:sp>
      <p:sp>
        <p:nvSpPr>
          <p:cNvPr id="6" name="TextBox 5"/>
          <p:cNvSpPr txBox="1"/>
          <p:nvPr/>
        </p:nvSpPr>
        <p:spPr>
          <a:xfrm>
            <a:off x="5446935" y="3046399"/>
            <a:ext cx="2690399" cy="1323439"/>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RAs can impose conditions on a service waiver or temporary waiver, and remove or change these waiver conditions.</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24</a:t>
            </a:fld>
            <a:endParaRPr lang="en-US" dirty="0"/>
          </a:p>
        </p:txBody>
      </p:sp>
    </p:spTree>
    <p:extLst>
      <p:ext uri="{BB962C8B-B14F-4D97-AF65-F5344CB8AC3E}">
        <p14:creationId xmlns:p14="http://schemas.microsoft.com/office/powerpoint/2010/main" val="4708252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3" descr="IMG_3096.jpg"/>
          <p:cNvPicPr>
            <a:picLocks/>
          </p:cNvPicPr>
          <p:nvPr/>
        </p:nvPicPr>
        <p:blipFill rotWithShape="1">
          <a:blip r:embed="rId3" cstate="email">
            <a:extLst>
              <a:ext uri="{28A0092B-C50C-407E-A947-70E740481C1C}">
                <a14:useLocalDpi xmlns:a14="http://schemas.microsoft.com/office/drawing/2010/main"/>
              </a:ext>
            </a:extLst>
          </a:blip>
          <a:srcRect l="-4"/>
          <a:stretch/>
        </p:blipFill>
        <p:spPr>
          <a:xfrm>
            <a:off x="0" y="3"/>
            <a:ext cx="9162000" cy="6879445"/>
          </a:xfrm>
          <a:prstGeom prst="rect">
            <a:avLst/>
          </a:prstGeom>
        </p:spPr>
      </p:pic>
      <p:sp>
        <p:nvSpPr>
          <p:cNvPr id="5" name="Rectangle 4"/>
          <p:cNvSpPr/>
          <p:nvPr/>
        </p:nvSpPr>
        <p:spPr>
          <a:xfrm>
            <a:off x="19240" y="2204"/>
            <a:ext cx="9144000" cy="6858000"/>
          </a:xfrm>
          <a:prstGeom prst="rect">
            <a:avLst/>
          </a:prstGeom>
          <a:solidFill>
            <a:schemeClr val="tx1">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431474" y="2103497"/>
            <a:ext cx="6753621" cy="584775"/>
          </a:xfrm>
          <a:prstGeom prst="rect">
            <a:avLst/>
          </a:prstGeom>
          <a:noFill/>
        </p:spPr>
        <p:txBody>
          <a:bodyPr wrap="square" rtlCol="0">
            <a:spAutoFit/>
          </a:bodyPr>
          <a:lstStyle/>
          <a:p>
            <a:r>
              <a:rPr lang="en-US" sz="3200" b="1" dirty="0" smtClean="0">
                <a:solidFill>
                  <a:srgbClr val="FFFFFF"/>
                </a:solidFill>
                <a:latin typeface="Arial Black"/>
                <a:cs typeface="Arial Black"/>
              </a:rPr>
              <a:t>Changes to the NQF</a:t>
            </a:r>
            <a:endParaRPr lang="en-US" sz="3200" b="1" dirty="0">
              <a:solidFill>
                <a:srgbClr val="FFFFFF"/>
              </a:solidFill>
              <a:latin typeface="Arial Black"/>
              <a:cs typeface="Arial Black"/>
            </a:endParaRPr>
          </a:p>
        </p:txBody>
      </p:sp>
      <p:sp>
        <p:nvSpPr>
          <p:cNvPr id="8" name="TextBox 7"/>
          <p:cNvSpPr txBox="1"/>
          <p:nvPr/>
        </p:nvSpPr>
        <p:spPr>
          <a:xfrm>
            <a:off x="1431474" y="3190270"/>
            <a:ext cx="6753621" cy="584775"/>
          </a:xfrm>
          <a:prstGeom prst="rect">
            <a:avLst/>
          </a:prstGeom>
          <a:noFill/>
        </p:spPr>
        <p:txBody>
          <a:bodyPr wrap="square" rtlCol="0">
            <a:spAutoFit/>
          </a:bodyPr>
          <a:lstStyle/>
          <a:p>
            <a:r>
              <a:rPr lang="en-US" sz="3200" b="1" dirty="0" smtClean="0">
                <a:solidFill>
                  <a:srgbClr val="FF8C2F"/>
                </a:solidFill>
                <a:latin typeface="Arial Black"/>
                <a:cs typeface="Arial Black"/>
              </a:rPr>
              <a:t>Supervisor certificates</a:t>
            </a:r>
            <a:endParaRPr lang="en-US" sz="3200" b="1" dirty="0">
              <a:solidFill>
                <a:srgbClr val="FF8C2F"/>
              </a:solidFill>
              <a:latin typeface="Arial Black"/>
              <a:cs typeface="Arial Black"/>
            </a:endParaRPr>
          </a:p>
        </p:txBody>
      </p:sp>
      <p:cxnSp>
        <p:nvCxnSpPr>
          <p:cNvPr id="16" name="Straight Connector 15"/>
          <p:cNvCxnSpPr/>
          <p:nvPr/>
        </p:nvCxnSpPr>
        <p:spPr>
          <a:xfrm>
            <a:off x="1273600" y="4618560"/>
            <a:ext cx="6863734" cy="734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2AC6E22C-606D-434C-A11F-E6C3F9B4703D}" type="slidenum">
              <a:rPr lang="en-US" smtClean="0"/>
              <a:t>25</a:t>
            </a:fld>
            <a:endParaRPr lang="en-US" dirty="0"/>
          </a:p>
        </p:txBody>
      </p:sp>
    </p:spTree>
    <p:extLst>
      <p:ext uri="{BB962C8B-B14F-4D97-AF65-F5344CB8AC3E}">
        <p14:creationId xmlns:p14="http://schemas.microsoft.com/office/powerpoint/2010/main" val="18438235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Supervisor certificates</a:t>
            </a:r>
            <a:endParaRPr lang="en-US" sz="3200" b="1" dirty="0">
              <a:solidFill>
                <a:srgbClr val="FF8C2F"/>
              </a:solidFill>
              <a:latin typeface="Arial Black"/>
              <a:cs typeface="Arial Black"/>
            </a:endParaRPr>
          </a:p>
        </p:txBody>
      </p:sp>
      <p:sp>
        <p:nvSpPr>
          <p:cNvPr id="5" name="TextBox 4"/>
          <p:cNvSpPr txBox="1"/>
          <p:nvPr/>
        </p:nvSpPr>
        <p:spPr>
          <a:xfrm>
            <a:off x="651186" y="3046399"/>
            <a:ext cx="2561546" cy="1815882"/>
          </a:xfrm>
          <a:prstGeom prst="rect">
            <a:avLst/>
          </a:prstGeom>
          <a:noFill/>
        </p:spPr>
        <p:txBody>
          <a:bodyPr wrap="square" rtlCol="0">
            <a:spAutoFit/>
          </a:bodyPr>
          <a:lstStyle/>
          <a:p>
            <a:r>
              <a:rPr lang="en-US" sz="1600" dirty="0" smtClean="0">
                <a:latin typeface="Avenir Book"/>
                <a:cs typeface="Avenir Book"/>
              </a:rPr>
              <a:t>Supervisor certificates will be removed from the National Law and Regulations, so decisions about who is suitable to supervise can be made at the service level.</a:t>
            </a:r>
            <a:endParaRPr lang="en-US" sz="1600" dirty="0">
              <a:latin typeface="Avenir Book"/>
              <a:cs typeface="Avenir Book"/>
            </a:endParaRPr>
          </a:p>
        </p:txBody>
      </p:sp>
      <p:sp>
        <p:nvSpPr>
          <p:cNvPr id="6" name="TextBox 5"/>
          <p:cNvSpPr txBox="1"/>
          <p:nvPr/>
        </p:nvSpPr>
        <p:spPr>
          <a:xfrm>
            <a:off x="3391748" y="3050027"/>
            <a:ext cx="2690399" cy="2062103"/>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Approved providers are responsible for appointing nominated supervisors and/or persons in day-to-day charge that are aged 18 years or older, fit and proper, and have suitable skills.</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59753" y="3040258"/>
            <a:ext cx="2561546" cy="1323439"/>
          </a:xfrm>
          <a:prstGeom prst="rect">
            <a:avLst/>
          </a:prstGeom>
          <a:noFill/>
        </p:spPr>
        <p:txBody>
          <a:bodyPr wrap="square" rtlCol="0">
            <a:spAutoFit/>
          </a:bodyPr>
          <a:lstStyle/>
          <a:p>
            <a:r>
              <a:rPr lang="en-US" sz="1600" dirty="0" smtClean="0">
                <a:latin typeface="Avenir Book"/>
                <a:cs typeface="Avenir Book"/>
              </a:rPr>
              <a:t>RAs have the power to restrict a person from being a nominated supervisor, either entirely or subject to conditions.</a:t>
            </a:r>
          </a:p>
        </p:txBody>
      </p:sp>
      <p:sp>
        <p:nvSpPr>
          <p:cNvPr id="2" name="Slide Number Placeholder 1"/>
          <p:cNvSpPr>
            <a:spLocks noGrp="1"/>
          </p:cNvSpPr>
          <p:nvPr>
            <p:ph type="sldNum" sz="quarter" idx="12"/>
          </p:nvPr>
        </p:nvSpPr>
        <p:spPr/>
        <p:txBody>
          <a:bodyPr/>
          <a:lstStyle/>
          <a:p>
            <a:fld id="{2AC6E22C-606D-434C-A11F-E6C3F9B4703D}" type="slidenum">
              <a:rPr lang="en-US" smtClean="0"/>
              <a:t>26</a:t>
            </a:fld>
            <a:endParaRPr lang="en-US" dirty="0"/>
          </a:p>
        </p:txBody>
      </p:sp>
    </p:spTree>
    <p:extLst>
      <p:ext uri="{BB962C8B-B14F-4D97-AF65-F5344CB8AC3E}">
        <p14:creationId xmlns:p14="http://schemas.microsoft.com/office/powerpoint/2010/main" val="2084780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189915"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Supervisor certificates (continued)</a:t>
            </a:r>
            <a:endParaRPr lang="en-US" sz="3200" b="1" dirty="0">
              <a:solidFill>
                <a:srgbClr val="FF8C2F"/>
              </a:solidFill>
              <a:latin typeface="Arial Black"/>
              <a:cs typeface="Arial Black"/>
            </a:endParaRPr>
          </a:p>
        </p:txBody>
      </p:sp>
      <p:sp>
        <p:nvSpPr>
          <p:cNvPr id="5" name="TextBox 4"/>
          <p:cNvSpPr txBox="1"/>
          <p:nvPr/>
        </p:nvSpPr>
        <p:spPr>
          <a:xfrm>
            <a:off x="1689153" y="3046399"/>
            <a:ext cx="2561546" cy="1569660"/>
          </a:xfrm>
          <a:prstGeom prst="rect">
            <a:avLst/>
          </a:prstGeom>
          <a:noFill/>
        </p:spPr>
        <p:txBody>
          <a:bodyPr wrap="square" rtlCol="0">
            <a:spAutoFit/>
          </a:bodyPr>
          <a:lstStyle/>
          <a:p>
            <a:r>
              <a:rPr lang="en-US" sz="1600" dirty="0" smtClean="0">
                <a:latin typeface="Avenir Book"/>
                <a:cs typeface="Avenir Book"/>
              </a:rPr>
              <a:t>More than one (with the minimum of at least one) nominated supervisor may be appointed at the same time for each service.</a:t>
            </a:r>
            <a:endParaRPr lang="en-US" sz="1600" dirty="0">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259727" y="3027501"/>
            <a:ext cx="2561546" cy="1569660"/>
          </a:xfrm>
          <a:prstGeom prst="rect">
            <a:avLst/>
          </a:prstGeom>
          <a:noFill/>
        </p:spPr>
        <p:txBody>
          <a:bodyPr wrap="square" rtlCol="0">
            <a:spAutoFit/>
          </a:bodyPr>
          <a:lstStyle/>
          <a:p>
            <a:r>
              <a:rPr lang="en-US" sz="1600" dirty="0">
                <a:solidFill>
                  <a:schemeClr val="bg1">
                    <a:lumMod val="50000"/>
                  </a:schemeClr>
                </a:solidFill>
                <a:latin typeface="Avenir Book"/>
                <a:cs typeface="Avenir Book"/>
              </a:rPr>
              <a:t>Approved providers are responsible for notifying the RA if a nominated supervisor changes, or there is a change to their name or contact details</a:t>
            </a:r>
            <a:r>
              <a:rPr lang="en-US" sz="1600" dirty="0" smtClean="0">
                <a:solidFill>
                  <a:schemeClr val="bg1">
                    <a:lumMod val="50000"/>
                  </a:schemeClr>
                </a:solidFill>
                <a:latin typeface="Avenir Book"/>
                <a:cs typeface="Avenir Book"/>
              </a:rPr>
              <a:t>.</a:t>
            </a:r>
            <a:endParaRPr lang="en-US" sz="1600" dirty="0">
              <a:solidFill>
                <a:schemeClr val="bg1">
                  <a:lumMod val="50000"/>
                </a:schemeClr>
              </a:solidFill>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27</a:t>
            </a:fld>
            <a:endParaRPr lang="en-US" dirty="0"/>
          </a:p>
        </p:txBody>
      </p:sp>
    </p:spTree>
    <p:extLst>
      <p:ext uri="{BB962C8B-B14F-4D97-AF65-F5344CB8AC3E}">
        <p14:creationId xmlns:p14="http://schemas.microsoft.com/office/powerpoint/2010/main" val="11392685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8189915"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Jurisdiction-specific changes</a:t>
            </a:r>
            <a:endParaRPr lang="en-US" sz="3200" b="1" dirty="0">
              <a:solidFill>
                <a:srgbClr val="FF8C2F"/>
              </a:solidFill>
              <a:latin typeface="Arial Black"/>
              <a:cs typeface="Arial Black"/>
            </a:endParaRPr>
          </a:p>
        </p:txBody>
      </p:sp>
      <p:sp>
        <p:nvSpPr>
          <p:cNvPr id="5" name="TextBox 4"/>
          <p:cNvSpPr txBox="1"/>
          <p:nvPr/>
        </p:nvSpPr>
        <p:spPr>
          <a:xfrm>
            <a:off x="1689153" y="3046399"/>
            <a:ext cx="2561546" cy="1815882"/>
          </a:xfrm>
          <a:prstGeom prst="rect">
            <a:avLst/>
          </a:prstGeom>
          <a:noFill/>
        </p:spPr>
        <p:txBody>
          <a:bodyPr wrap="square" rtlCol="0">
            <a:spAutoFit/>
          </a:bodyPr>
          <a:lstStyle/>
          <a:p>
            <a:r>
              <a:rPr lang="en-US" sz="1600" dirty="0" smtClean="0">
                <a:latin typeface="Avenir Book"/>
                <a:cs typeface="Avenir Book"/>
              </a:rPr>
              <a:t>Nominated supervisors and persons in day-to-day charge of a service must have undertaken child protection training if it is required within their jurisdiction.</a:t>
            </a:r>
            <a:endParaRPr lang="en-US" sz="1600" dirty="0">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259727" y="3027501"/>
            <a:ext cx="2561546" cy="338554"/>
          </a:xfrm>
          <a:prstGeom prst="rect">
            <a:avLst/>
          </a:prstGeom>
          <a:noFill/>
        </p:spPr>
        <p:txBody>
          <a:bodyPr wrap="square" rtlCol="0">
            <a:spAutoFit/>
          </a:bodyPr>
          <a:lstStyle/>
          <a:p>
            <a:r>
              <a:rPr lang="en-US" sz="1600" dirty="0" smtClean="0">
                <a:solidFill>
                  <a:srgbClr val="FF8C2F"/>
                </a:solidFill>
                <a:latin typeface="Avenir Book"/>
                <a:cs typeface="Avenir Book"/>
              </a:rPr>
              <a:t>.</a:t>
            </a:r>
            <a:endParaRPr lang="en-US" sz="1600" dirty="0">
              <a:solidFill>
                <a:srgbClr val="FF8C2F"/>
              </a:solidFill>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28</a:t>
            </a:fld>
            <a:endParaRPr lang="en-US" dirty="0"/>
          </a:p>
        </p:txBody>
      </p:sp>
    </p:spTree>
    <p:extLst>
      <p:ext uri="{BB962C8B-B14F-4D97-AF65-F5344CB8AC3E}">
        <p14:creationId xmlns:p14="http://schemas.microsoft.com/office/powerpoint/2010/main" val="36846550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3" descr="IMG_3096.jpg"/>
          <p:cNvPicPr>
            <a:picLocks/>
          </p:cNvPicPr>
          <p:nvPr/>
        </p:nvPicPr>
        <p:blipFill rotWithShape="1">
          <a:blip r:embed="rId3" cstate="email">
            <a:extLst>
              <a:ext uri="{28A0092B-C50C-407E-A947-70E740481C1C}">
                <a14:useLocalDpi xmlns:a14="http://schemas.microsoft.com/office/drawing/2010/main"/>
              </a:ext>
            </a:extLst>
          </a:blip>
          <a:srcRect l="-4"/>
          <a:stretch/>
        </p:blipFill>
        <p:spPr>
          <a:xfrm>
            <a:off x="0" y="3"/>
            <a:ext cx="9162000" cy="6879445"/>
          </a:xfrm>
          <a:prstGeom prst="rect">
            <a:avLst/>
          </a:prstGeom>
        </p:spPr>
      </p:pic>
      <p:sp>
        <p:nvSpPr>
          <p:cNvPr id="5" name="Rectangle 4"/>
          <p:cNvSpPr/>
          <p:nvPr/>
        </p:nvSpPr>
        <p:spPr>
          <a:xfrm>
            <a:off x="-1240" y="19244"/>
            <a:ext cx="9144000" cy="6858000"/>
          </a:xfrm>
          <a:prstGeom prst="rect">
            <a:avLst/>
          </a:prstGeom>
          <a:solidFill>
            <a:schemeClr val="tx1">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431474" y="2103497"/>
            <a:ext cx="6753621" cy="584775"/>
          </a:xfrm>
          <a:prstGeom prst="rect">
            <a:avLst/>
          </a:prstGeom>
          <a:noFill/>
        </p:spPr>
        <p:txBody>
          <a:bodyPr wrap="square" rtlCol="0">
            <a:spAutoFit/>
          </a:bodyPr>
          <a:lstStyle/>
          <a:p>
            <a:r>
              <a:rPr lang="en-US" sz="3200" b="1" dirty="0" smtClean="0">
                <a:solidFill>
                  <a:srgbClr val="FFFFFF"/>
                </a:solidFill>
                <a:latin typeface="Arial Black"/>
                <a:cs typeface="Arial Black"/>
              </a:rPr>
              <a:t>Changes to the NQF</a:t>
            </a:r>
            <a:endParaRPr lang="en-US" sz="3200" b="1" dirty="0">
              <a:solidFill>
                <a:srgbClr val="FFFFFF"/>
              </a:solidFill>
              <a:latin typeface="Arial Black"/>
              <a:cs typeface="Arial Black"/>
            </a:endParaRPr>
          </a:p>
        </p:txBody>
      </p:sp>
      <p:sp>
        <p:nvSpPr>
          <p:cNvPr id="8" name="TextBox 7"/>
          <p:cNvSpPr txBox="1"/>
          <p:nvPr/>
        </p:nvSpPr>
        <p:spPr>
          <a:xfrm>
            <a:off x="1431474" y="3190270"/>
            <a:ext cx="6753621" cy="1077218"/>
          </a:xfrm>
          <a:prstGeom prst="rect">
            <a:avLst/>
          </a:prstGeom>
          <a:noFill/>
        </p:spPr>
        <p:txBody>
          <a:bodyPr wrap="square" rtlCol="0">
            <a:spAutoFit/>
          </a:bodyPr>
          <a:lstStyle/>
          <a:p>
            <a:r>
              <a:rPr lang="en-US" sz="3200" b="1" dirty="0" smtClean="0">
                <a:solidFill>
                  <a:srgbClr val="FF8C2F"/>
                </a:solidFill>
                <a:latin typeface="Arial Black"/>
                <a:cs typeface="Arial Black"/>
              </a:rPr>
              <a:t>Other changes that relate to service operations</a:t>
            </a:r>
            <a:endParaRPr lang="en-US" sz="3200" b="1" dirty="0">
              <a:solidFill>
                <a:srgbClr val="FF8C2F"/>
              </a:solidFill>
              <a:latin typeface="Arial Black"/>
              <a:cs typeface="Arial Black"/>
            </a:endParaRPr>
          </a:p>
        </p:txBody>
      </p:sp>
      <p:cxnSp>
        <p:nvCxnSpPr>
          <p:cNvPr id="16" name="Straight Connector 15"/>
          <p:cNvCxnSpPr/>
          <p:nvPr/>
        </p:nvCxnSpPr>
        <p:spPr>
          <a:xfrm>
            <a:off x="1273600" y="4618560"/>
            <a:ext cx="6863734" cy="734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2AC6E22C-606D-434C-A11F-E6C3F9B4703D}" type="slidenum">
              <a:rPr lang="en-US" smtClean="0"/>
              <a:t>29</a:t>
            </a:fld>
            <a:endParaRPr lang="en-US" dirty="0"/>
          </a:p>
        </p:txBody>
      </p:sp>
    </p:spTree>
    <p:extLst>
      <p:ext uri="{BB962C8B-B14F-4D97-AF65-F5344CB8AC3E}">
        <p14:creationId xmlns:p14="http://schemas.microsoft.com/office/powerpoint/2010/main" val="287314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261" y="342902"/>
            <a:ext cx="5540274" cy="986937"/>
          </a:xfrm>
          <a:prstGeom prst="rect">
            <a:avLst/>
          </a:prstGeom>
          <a:noFill/>
        </p:spPr>
        <p:txBody>
          <a:bodyPr wrap="square" rtlCol="0">
            <a:spAutoFit/>
          </a:bodyPr>
          <a:lstStyle/>
          <a:p>
            <a:pPr>
              <a:lnSpc>
                <a:spcPct val="90000"/>
              </a:lnSpc>
            </a:pPr>
            <a:r>
              <a:rPr lang="en-US" sz="3200" b="1" dirty="0" smtClean="0">
                <a:latin typeface="Arial Black"/>
                <a:cs typeface="Arial Black"/>
              </a:rPr>
              <a:t>NQF changes</a:t>
            </a:r>
            <a:br>
              <a:rPr lang="en-US" sz="3200" b="1" dirty="0" smtClean="0">
                <a:latin typeface="Arial Black"/>
                <a:cs typeface="Arial Black"/>
              </a:rPr>
            </a:br>
            <a:r>
              <a:rPr lang="en-US" sz="3200" b="1" dirty="0" smtClean="0">
                <a:solidFill>
                  <a:srgbClr val="FF8C2F"/>
                </a:solidFill>
                <a:latin typeface="Arial Black"/>
                <a:cs typeface="Arial Black"/>
              </a:rPr>
              <a:t>How did we get here?</a:t>
            </a:r>
            <a:endParaRPr lang="en-US" sz="3200" b="1" dirty="0">
              <a:solidFill>
                <a:srgbClr val="FF8C2F"/>
              </a:solidFill>
              <a:latin typeface="Arial Black"/>
              <a:cs typeface="Arial Black"/>
            </a:endParaRPr>
          </a:p>
        </p:txBody>
      </p:sp>
      <p:pic>
        <p:nvPicPr>
          <p:cNvPr id="2050" name="Picture 2" descr="M:\DESIGN\Projects\Decision DRIS\FINAL\Dris_Timeline.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81668" y="1592480"/>
            <a:ext cx="7055666" cy="4134211"/>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2AC6E22C-606D-434C-A11F-E6C3F9B4703D}" type="slidenum">
              <a:rPr lang="en-US" smtClean="0"/>
              <a:t>3</a:t>
            </a:fld>
            <a:endParaRPr lang="en-US" dirty="0"/>
          </a:p>
        </p:txBody>
      </p:sp>
    </p:spTree>
    <p:extLst>
      <p:ext uri="{BB962C8B-B14F-4D97-AF65-F5344CB8AC3E}">
        <p14:creationId xmlns:p14="http://schemas.microsoft.com/office/powerpoint/2010/main" val="16251091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889859"/>
          </a:xfrm>
          <a:prstGeom prst="rect">
            <a:avLst/>
          </a:prstGeom>
          <a:noFill/>
        </p:spPr>
        <p:txBody>
          <a:bodyPr wrap="square" rtlCol="0">
            <a:spAutoFit/>
          </a:bodyPr>
          <a:lstStyle/>
          <a:p>
            <a:pPr>
              <a:lnSpc>
                <a:spcPct val="80000"/>
              </a:lnSpc>
            </a:pPr>
            <a:r>
              <a:rPr lang="en-US" sz="3200" b="1" dirty="0" smtClean="0">
                <a:latin typeface="Arial Black"/>
                <a:cs typeface="Arial Black"/>
              </a:rPr>
              <a:t/>
            </a:r>
            <a:br>
              <a:rPr lang="en-US" sz="3200" b="1" dirty="0" smtClean="0">
                <a:latin typeface="Arial Black"/>
                <a:cs typeface="Arial Black"/>
              </a:rPr>
            </a:br>
            <a:r>
              <a:rPr lang="en-US" sz="3200" b="1" dirty="0" smtClean="0">
                <a:solidFill>
                  <a:srgbClr val="FF8C2F"/>
                </a:solidFill>
                <a:latin typeface="Arial Black"/>
                <a:cs typeface="Arial Black"/>
              </a:rPr>
              <a:t>Other changes</a:t>
            </a:r>
            <a:endParaRPr lang="en-US" sz="3200" b="1" dirty="0">
              <a:solidFill>
                <a:srgbClr val="FF8C2F"/>
              </a:solidFill>
              <a:latin typeface="Arial Black"/>
              <a:cs typeface="Arial Black"/>
            </a:endParaRPr>
          </a:p>
        </p:txBody>
      </p:sp>
      <p:sp>
        <p:nvSpPr>
          <p:cNvPr id="5" name="TextBox 4"/>
          <p:cNvSpPr txBox="1"/>
          <p:nvPr/>
        </p:nvSpPr>
        <p:spPr>
          <a:xfrm>
            <a:off x="651186" y="3046399"/>
            <a:ext cx="2561546" cy="830997"/>
          </a:xfrm>
          <a:prstGeom prst="rect">
            <a:avLst/>
          </a:prstGeom>
          <a:noFill/>
        </p:spPr>
        <p:txBody>
          <a:bodyPr wrap="square" rtlCol="0">
            <a:spAutoFit/>
          </a:bodyPr>
          <a:lstStyle/>
          <a:p>
            <a:r>
              <a:rPr lang="en-US" sz="1600" dirty="0" smtClean="0">
                <a:latin typeface="Avenir Book"/>
                <a:cs typeface="Avenir Book"/>
              </a:rPr>
              <a:t>A fee for an application to extend a temporary waiver will be introduced.</a:t>
            </a:r>
            <a:endParaRPr lang="en-US" sz="1600" dirty="0">
              <a:latin typeface="Avenir Book"/>
              <a:cs typeface="Avenir Book"/>
            </a:endParaRPr>
          </a:p>
        </p:txBody>
      </p:sp>
      <p:sp>
        <p:nvSpPr>
          <p:cNvPr id="6" name="TextBox 5"/>
          <p:cNvSpPr txBox="1"/>
          <p:nvPr/>
        </p:nvSpPr>
        <p:spPr>
          <a:xfrm>
            <a:off x="3391748" y="3050027"/>
            <a:ext cx="2690399" cy="2062103"/>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Any staff member or nominated supervisor is permitted to be the person immediately available who holds an approved first aid, anaphylaxis and emergency asthma management qualification.</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59753" y="3040258"/>
            <a:ext cx="2561546" cy="2062103"/>
          </a:xfrm>
          <a:prstGeom prst="rect">
            <a:avLst/>
          </a:prstGeom>
          <a:noFill/>
        </p:spPr>
        <p:txBody>
          <a:bodyPr wrap="square" rtlCol="0">
            <a:spAutoFit/>
          </a:bodyPr>
          <a:lstStyle/>
          <a:p>
            <a:r>
              <a:rPr lang="en-US" sz="1600" dirty="0" smtClean="0">
                <a:latin typeface="Avenir Book"/>
                <a:cs typeface="Avenir Book"/>
              </a:rPr>
              <a:t>Providers are only required to notify the RA of a complaint that alleges a serious incident has occurred or is occurring, or that the National Law or National Regulations have been contravened. </a:t>
            </a:r>
          </a:p>
        </p:txBody>
      </p:sp>
      <p:sp>
        <p:nvSpPr>
          <p:cNvPr id="2" name="Slide Number Placeholder 1"/>
          <p:cNvSpPr>
            <a:spLocks noGrp="1"/>
          </p:cNvSpPr>
          <p:nvPr>
            <p:ph type="sldNum" sz="quarter" idx="12"/>
          </p:nvPr>
        </p:nvSpPr>
        <p:spPr/>
        <p:txBody>
          <a:bodyPr/>
          <a:lstStyle/>
          <a:p>
            <a:fld id="{2AC6E22C-606D-434C-A11F-E6C3F9B4703D}" type="slidenum">
              <a:rPr lang="en-US" smtClean="0"/>
              <a:t>30</a:t>
            </a:fld>
            <a:endParaRPr lang="en-US" dirty="0"/>
          </a:p>
        </p:txBody>
      </p:sp>
    </p:spTree>
    <p:extLst>
      <p:ext uri="{BB962C8B-B14F-4D97-AF65-F5344CB8AC3E}">
        <p14:creationId xmlns:p14="http://schemas.microsoft.com/office/powerpoint/2010/main" val="14574836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7942780" cy="889859"/>
          </a:xfrm>
          <a:prstGeom prst="rect">
            <a:avLst/>
          </a:prstGeom>
          <a:noFill/>
        </p:spPr>
        <p:txBody>
          <a:bodyPr wrap="square" rtlCol="0">
            <a:spAutoFit/>
          </a:bodyPr>
          <a:lstStyle/>
          <a:p>
            <a:pPr>
              <a:lnSpc>
                <a:spcPct val="80000"/>
              </a:lnSpc>
            </a:pPr>
            <a:r>
              <a:rPr lang="en-US" sz="3200" b="1" dirty="0" smtClean="0">
                <a:latin typeface="Arial Black"/>
                <a:cs typeface="Arial Black"/>
              </a:rPr>
              <a:t/>
            </a:r>
            <a:br>
              <a:rPr lang="en-US" sz="3200" b="1" dirty="0" smtClean="0">
                <a:latin typeface="Arial Black"/>
                <a:cs typeface="Arial Black"/>
              </a:rPr>
            </a:br>
            <a:r>
              <a:rPr lang="en-US" sz="3200" b="1" dirty="0" smtClean="0">
                <a:solidFill>
                  <a:srgbClr val="FF8C2F"/>
                </a:solidFill>
                <a:latin typeface="Arial Black"/>
                <a:cs typeface="Arial Black"/>
              </a:rPr>
              <a:t>Other changes (continued)</a:t>
            </a:r>
            <a:endParaRPr lang="en-US" sz="3200" b="1" dirty="0">
              <a:solidFill>
                <a:srgbClr val="FF8C2F"/>
              </a:solidFill>
              <a:latin typeface="Arial Black"/>
              <a:cs typeface="Arial Black"/>
            </a:endParaRPr>
          </a:p>
        </p:txBody>
      </p:sp>
      <p:sp>
        <p:nvSpPr>
          <p:cNvPr id="5" name="TextBox 4"/>
          <p:cNvSpPr txBox="1"/>
          <p:nvPr/>
        </p:nvSpPr>
        <p:spPr>
          <a:xfrm>
            <a:off x="707629" y="3046399"/>
            <a:ext cx="2561546" cy="1323439"/>
          </a:xfrm>
          <a:prstGeom prst="rect">
            <a:avLst/>
          </a:prstGeom>
          <a:noFill/>
        </p:spPr>
        <p:txBody>
          <a:bodyPr wrap="square" rtlCol="0">
            <a:spAutoFit/>
          </a:bodyPr>
          <a:lstStyle/>
          <a:p>
            <a:r>
              <a:rPr lang="en-US" sz="1600" dirty="0" smtClean="0">
                <a:latin typeface="Avenir Book"/>
                <a:cs typeface="Avenir Book"/>
              </a:rPr>
              <a:t>Approved providers must have in place policies and procedures about sleep and rest for children and infants.</a:t>
            </a:r>
            <a:endParaRPr lang="en-US" sz="1600" dirty="0">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2AC6E22C-606D-434C-A11F-E6C3F9B4703D}" type="slidenum">
              <a:rPr lang="en-US" smtClean="0"/>
              <a:t>31</a:t>
            </a:fld>
            <a:endParaRPr lang="en-US" dirty="0"/>
          </a:p>
        </p:txBody>
      </p:sp>
    </p:spTree>
    <p:extLst>
      <p:ext uri="{BB962C8B-B14F-4D97-AF65-F5344CB8AC3E}">
        <p14:creationId xmlns:p14="http://schemas.microsoft.com/office/powerpoint/2010/main" val="20420084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889859"/>
          </a:xfrm>
          <a:prstGeom prst="rect">
            <a:avLst/>
          </a:prstGeom>
          <a:noFill/>
        </p:spPr>
        <p:txBody>
          <a:bodyPr wrap="square" rtlCol="0">
            <a:spAutoFit/>
          </a:bodyPr>
          <a:lstStyle/>
          <a:p>
            <a:pPr>
              <a:lnSpc>
                <a:spcPct val="80000"/>
              </a:lnSpc>
            </a:pPr>
            <a:r>
              <a:rPr lang="en-US" sz="3200" b="1" dirty="0" smtClean="0">
                <a:latin typeface="Arial Black"/>
                <a:cs typeface="Arial Black"/>
              </a:rPr>
              <a:t/>
            </a:r>
            <a:br>
              <a:rPr lang="en-US" sz="3200" b="1" dirty="0" smtClean="0">
                <a:latin typeface="Arial Black"/>
                <a:cs typeface="Arial Black"/>
              </a:rPr>
            </a:br>
            <a:r>
              <a:rPr lang="en-US" sz="3200" b="1" dirty="0" smtClean="0">
                <a:solidFill>
                  <a:srgbClr val="FF8C2F"/>
                </a:solidFill>
                <a:latin typeface="Arial Black"/>
                <a:cs typeface="Arial Black"/>
              </a:rPr>
              <a:t>Other changes</a:t>
            </a:r>
            <a:endParaRPr lang="en-US" sz="3200" b="1" dirty="0">
              <a:solidFill>
                <a:srgbClr val="FF8C2F"/>
              </a:solidFill>
              <a:latin typeface="Arial Black"/>
              <a:cs typeface="Arial Black"/>
            </a:endParaRPr>
          </a:p>
        </p:txBody>
      </p:sp>
      <p:sp>
        <p:nvSpPr>
          <p:cNvPr id="5" name="TextBox 4"/>
          <p:cNvSpPr txBox="1"/>
          <p:nvPr/>
        </p:nvSpPr>
        <p:spPr>
          <a:xfrm>
            <a:off x="533955" y="1846334"/>
            <a:ext cx="2561546" cy="830997"/>
          </a:xfrm>
          <a:prstGeom prst="rect">
            <a:avLst/>
          </a:prstGeom>
          <a:noFill/>
        </p:spPr>
        <p:txBody>
          <a:bodyPr wrap="square" rtlCol="0">
            <a:spAutoFit/>
          </a:bodyPr>
          <a:lstStyle/>
          <a:p>
            <a:r>
              <a:rPr lang="en-US" sz="1600" dirty="0" smtClean="0">
                <a:latin typeface="Avenir Book"/>
                <a:cs typeface="Avenir Book"/>
              </a:rPr>
              <a:t>New </a:t>
            </a:r>
            <a:r>
              <a:rPr lang="en-US" sz="1600" dirty="0">
                <a:latin typeface="Avenir Book"/>
                <a:cs typeface="Avenir Book"/>
              </a:rPr>
              <a:t>prescribed matters requiring notification </a:t>
            </a:r>
            <a:r>
              <a:rPr lang="en-US" sz="1600" dirty="0" smtClean="0">
                <a:latin typeface="Avenir Book"/>
                <a:cs typeface="Avenir Book"/>
              </a:rPr>
              <a:t>to </a:t>
            </a:r>
            <a:r>
              <a:rPr lang="en-US" sz="1600" dirty="0">
                <a:latin typeface="Avenir Book"/>
                <a:cs typeface="Avenir Book"/>
              </a:rPr>
              <a:t>RA include:</a:t>
            </a:r>
          </a:p>
        </p:txBody>
      </p:sp>
      <p:sp>
        <p:nvSpPr>
          <p:cNvPr id="6" name="TextBox 5"/>
          <p:cNvSpPr txBox="1"/>
          <p:nvPr/>
        </p:nvSpPr>
        <p:spPr>
          <a:xfrm>
            <a:off x="701349" y="3050027"/>
            <a:ext cx="2690399" cy="2308324"/>
          </a:xfrm>
          <a:prstGeom prst="rect">
            <a:avLst/>
          </a:prstGeom>
          <a:noFill/>
        </p:spPr>
        <p:txBody>
          <a:bodyPr wrap="square" rtlCol="0">
            <a:spAutoFit/>
          </a:bodyPr>
          <a:lstStyle/>
          <a:p>
            <a:r>
              <a:rPr lang="en-US" sz="1600" dirty="0" smtClean="0">
                <a:latin typeface="Avenir Book"/>
                <a:cs typeface="Avenir Book"/>
              </a:rPr>
              <a:t>Any incident where the approved provider reasonably believes that physical and/or sexual abuse of a child has occurred, or is occurring, while a child is being educated and cared for by a service.</a:t>
            </a:r>
            <a:endParaRPr lang="en-US" sz="1600" dirty="0">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391748" y="3004185"/>
            <a:ext cx="2561546" cy="1569660"/>
          </a:xfrm>
          <a:prstGeom prst="rect">
            <a:avLst/>
          </a:prstGeom>
          <a:noFill/>
        </p:spPr>
        <p:txBody>
          <a:bodyPr wrap="square" rtlCol="0">
            <a:spAutoFit/>
          </a:bodyPr>
          <a:lstStyle/>
          <a:p>
            <a:r>
              <a:rPr lang="en-US" sz="1600" dirty="0">
                <a:solidFill>
                  <a:schemeClr val="bg1">
                    <a:lumMod val="50000"/>
                  </a:schemeClr>
                </a:solidFill>
                <a:latin typeface="Avenir Book"/>
                <a:cs typeface="Avenir Book"/>
              </a:rPr>
              <a:t>An allegation that sexual or physical abuse of a child has occurred, or is occurring, while a child is being educated and cared for at a service. </a:t>
            </a:r>
          </a:p>
        </p:txBody>
      </p:sp>
      <p:sp>
        <p:nvSpPr>
          <p:cNvPr id="2" name="Rectangle 1"/>
          <p:cNvSpPr/>
          <p:nvPr/>
        </p:nvSpPr>
        <p:spPr>
          <a:xfrm>
            <a:off x="6362700" y="3004184"/>
            <a:ext cx="2209800" cy="338554"/>
          </a:xfrm>
          <a:prstGeom prst="rect">
            <a:avLst/>
          </a:prstGeom>
        </p:spPr>
        <p:txBody>
          <a:bodyPr wrap="square">
            <a:spAutoFit/>
          </a:bodyPr>
          <a:lstStyle/>
          <a:p>
            <a:endParaRPr lang="en-AU" sz="1600" dirty="0">
              <a:latin typeface="Avenir Book"/>
              <a:cs typeface="Avenir Book"/>
            </a:endParaRPr>
          </a:p>
        </p:txBody>
      </p:sp>
      <p:sp>
        <p:nvSpPr>
          <p:cNvPr id="3" name="Slide Number Placeholder 2"/>
          <p:cNvSpPr>
            <a:spLocks noGrp="1"/>
          </p:cNvSpPr>
          <p:nvPr>
            <p:ph type="sldNum" sz="quarter" idx="12"/>
          </p:nvPr>
        </p:nvSpPr>
        <p:spPr/>
        <p:txBody>
          <a:bodyPr/>
          <a:lstStyle/>
          <a:p>
            <a:fld id="{2AC6E22C-606D-434C-A11F-E6C3F9B4703D}" type="slidenum">
              <a:rPr lang="en-US" smtClean="0"/>
              <a:t>32</a:t>
            </a:fld>
            <a:endParaRPr lang="en-US" dirty="0"/>
          </a:p>
        </p:txBody>
      </p:sp>
    </p:spTree>
    <p:extLst>
      <p:ext uri="{BB962C8B-B14F-4D97-AF65-F5344CB8AC3E}">
        <p14:creationId xmlns:p14="http://schemas.microsoft.com/office/powerpoint/2010/main" val="7887621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Rectangle 3"/>
          <p:cNvSpPr/>
          <p:nvPr/>
        </p:nvSpPr>
        <p:spPr>
          <a:xfrm>
            <a:off x="0" y="0"/>
            <a:ext cx="2778015" cy="329054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2778015" y="5442"/>
            <a:ext cx="6365985" cy="3290541"/>
          </a:xfrm>
          <a:prstGeom prst="rect">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778015" y="3295983"/>
            <a:ext cx="6365985" cy="3562017"/>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194822" y="2536595"/>
            <a:ext cx="3117149" cy="584776"/>
          </a:xfrm>
          <a:prstGeom prst="rect">
            <a:avLst/>
          </a:prstGeom>
          <a:noFill/>
        </p:spPr>
        <p:txBody>
          <a:bodyPr wrap="square" rtlCol="0">
            <a:spAutoFit/>
          </a:bodyPr>
          <a:lstStyle/>
          <a:p>
            <a:r>
              <a:rPr lang="en-US" sz="3200" b="1" dirty="0" smtClean="0">
                <a:solidFill>
                  <a:srgbClr val="FFFFFF"/>
                </a:solidFill>
                <a:latin typeface="Arial Black"/>
                <a:cs typeface="Arial Black"/>
              </a:rPr>
              <a:t>TIMELINE</a:t>
            </a:r>
            <a:endParaRPr lang="en-US" sz="3200" b="1" dirty="0">
              <a:solidFill>
                <a:srgbClr val="FFFFFF"/>
              </a:solidFill>
              <a:latin typeface="Arial Black"/>
              <a:cs typeface="Arial Black"/>
            </a:endParaRPr>
          </a:p>
        </p:txBody>
      </p:sp>
      <p:sp>
        <p:nvSpPr>
          <p:cNvPr id="13" name="TextBox 12"/>
          <p:cNvSpPr txBox="1"/>
          <p:nvPr/>
        </p:nvSpPr>
        <p:spPr>
          <a:xfrm>
            <a:off x="4005137" y="505270"/>
            <a:ext cx="3911740" cy="2031325"/>
          </a:xfrm>
          <a:prstGeom prst="rect">
            <a:avLst/>
          </a:prstGeom>
          <a:noFill/>
        </p:spPr>
        <p:txBody>
          <a:bodyPr wrap="square" rtlCol="0">
            <a:spAutoFit/>
          </a:bodyPr>
          <a:lstStyle/>
          <a:p>
            <a:r>
              <a:rPr lang="en-AU" b="1" dirty="0">
                <a:solidFill>
                  <a:schemeClr val="bg1"/>
                </a:solidFill>
                <a:latin typeface="Avenir Book"/>
                <a:cs typeface="Avenir Book"/>
              </a:rPr>
              <a:t>1 October </a:t>
            </a:r>
            <a:r>
              <a:rPr lang="en-AU" b="1" dirty="0" smtClean="0">
                <a:solidFill>
                  <a:schemeClr val="bg1"/>
                </a:solidFill>
                <a:latin typeface="Avenir Book"/>
                <a:cs typeface="Avenir Book"/>
              </a:rPr>
              <a:t>2017</a:t>
            </a:r>
          </a:p>
          <a:p>
            <a:endParaRPr lang="en-AU" dirty="0">
              <a:solidFill>
                <a:schemeClr val="bg1"/>
              </a:solidFill>
              <a:latin typeface="Avenir Book"/>
              <a:cs typeface="Avenir Book"/>
            </a:endParaRPr>
          </a:p>
          <a:p>
            <a:r>
              <a:rPr lang="en-AU" dirty="0" smtClean="0">
                <a:solidFill>
                  <a:schemeClr val="bg1"/>
                </a:solidFill>
                <a:latin typeface="Avenir Book"/>
                <a:cs typeface="Avenir Book"/>
              </a:rPr>
              <a:t>National </a:t>
            </a:r>
            <a:r>
              <a:rPr lang="en-AU" dirty="0">
                <a:solidFill>
                  <a:schemeClr val="bg1"/>
                </a:solidFill>
                <a:latin typeface="Avenir Book"/>
                <a:cs typeface="Avenir Book"/>
              </a:rPr>
              <a:t>Law and Regulations changes commence in all states and territories, except Western </a:t>
            </a:r>
            <a:r>
              <a:rPr lang="en-AU" dirty="0" smtClean="0">
                <a:solidFill>
                  <a:schemeClr val="bg1"/>
                </a:solidFill>
                <a:latin typeface="Avenir Book"/>
                <a:cs typeface="Avenir Book"/>
              </a:rPr>
              <a:t>Australia where changes will commence by 1 October 2018.*</a:t>
            </a:r>
            <a:endParaRPr lang="en-US" dirty="0">
              <a:solidFill>
                <a:schemeClr val="bg1"/>
              </a:solidFill>
              <a:latin typeface="Avenir Book"/>
              <a:cs typeface="Avenir Book"/>
            </a:endParaRPr>
          </a:p>
        </p:txBody>
      </p:sp>
      <p:sp>
        <p:nvSpPr>
          <p:cNvPr id="11" name="TextBox 10"/>
          <p:cNvSpPr txBox="1"/>
          <p:nvPr/>
        </p:nvSpPr>
        <p:spPr>
          <a:xfrm>
            <a:off x="4005136" y="4030033"/>
            <a:ext cx="4139403" cy="2308324"/>
          </a:xfrm>
          <a:prstGeom prst="rect">
            <a:avLst/>
          </a:prstGeom>
          <a:noFill/>
        </p:spPr>
        <p:txBody>
          <a:bodyPr wrap="square" rtlCol="0">
            <a:spAutoFit/>
          </a:bodyPr>
          <a:lstStyle/>
          <a:p>
            <a:r>
              <a:rPr lang="en-AU" b="1" dirty="0">
                <a:solidFill>
                  <a:schemeClr val="bg1"/>
                </a:solidFill>
                <a:latin typeface="Avenir Book"/>
                <a:cs typeface="Avenir Book"/>
              </a:rPr>
              <a:t>1 February 2018</a:t>
            </a:r>
          </a:p>
          <a:p>
            <a:endParaRPr lang="en-AU" dirty="0">
              <a:solidFill>
                <a:schemeClr val="bg1"/>
              </a:solidFill>
              <a:latin typeface="Avenir Book"/>
              <a:cs typeface="Avenir Book"/>
            </a:endParaRPr>
          </a:p>
          <a:p>
            <a:r>
              <a:rPr lang="en-AU" dirty="0">
                <a:solidFill>
                  <a:schemeClr val="bg1"/>
                </a:solidFill>
                <a:latin typeface="Avenir Book"/>
                <a:cs typeface="Avenir Book"/>
              </a:rPr>
              <a:t>Revised National Quality Standard commences in all states and territories, including </a:t>
            </a:r>
            <a:r>
              <a:rPr lang="en-AU" dirty="0" smtClean="0">
                <a:solidFill>
                  <a:schemeClr val="bg1"/>
                </a:solidFill>
                <a:latin typeface="Avenir Book"/>
                <a:cs typeface="Avenir Book"/>
              </a:rPr>
              <a:t>Western Australia*</a:t>
            </a:r>
          </a:p>
          <a:p>
            <a:endParaRPr lang="en-US" dirty="0">
              <a:solidFill>
                <a:schemeClr val="bg1"/>
              </a:solidFill>
              <a:latin typeface="Avenir Book"/>
              <a:cs typeface="Avenir Book"/>
            </a:endParaRPr>
          </a:p>
          <a:p>
            <a:r>
              <a:rPr lang="en-US" dirty="0">
                <a:solidFill>
                  <a:schemeClr val="bg1"/>
                </a:solidFill>
                <a:latin typeface="Avenir Book"/>
                <a:cs typeface="Avenir Book"/>
              </a:rPr>
              <a:t>*Subject to the passage of legislation. </a:t>
            </a:r>
          </a:p>
          <a:p>
            <a:endParaRPr lang="en-US" dirty="0">
              <a:solidFill>
                <a:schemeClr val="bg1"/>
              </a:solidFill>
              <a:latin typeface="Avenir Book"/>
              <a:cs typeface="Avenir Book"/>
            </a:endParaRPr>
          </a:p>
        </p:txBody>
      </p:sp>
      <p:sp>
        <p:nvSpPr>
          <p:cNvPr id="3" name="Slide Number Placeholder 2"/>
          <p:cNvSpPr>
            <a:spLocks noGrp="1"/>
          </p:cNvSpPr>
          <p:nvPr>
            <p:ph type="sldNum" sz="quarter" idx="12"/>
          </p:nvPr>
        </p:nvSpPr>
        <p:spPr/>
        <p:txBody>
          <a:bodyPr/>
          <a:lstStyle/>
          <a:p>
            <a:fld id="{2AC6E22C-606D-434C-A11F-E6C3F9B4703D}" type="slidenum">
              <a:rPr lang="en-US" smtClean="0"/>
              <a:t>33</a:t>
            </a:fld>
            <a:endParaRPr lang="en-US" dirty="0"/>
          </a:p>
        </p:txBody>
      </p:sp>
      <p:sp>
        <p:nvSpPr>
          <p:cNvPr id="12" name="Content Placeholder 4"/>
          <p:cNvSpPr>
            <a:spLocks noGrp="1"/>
          </p:cNvSpPr>
          <p:nvPr>
            <p:ph idx="1"/>
          </p:nvPr>
        </p:nvSpPr>
        <p:spPr>
          <a:xfrm>
            <a:off x="0" y="3295983"/>
            <a:ext cx="2778015" cy="3562017"/>
          </a:xfrm>
          <a:prstGeom prst="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buNone/>
            </a:pPr>
            <a:r>
              <a:rPr lang="en-US" dirty="0" smtClean="0"/>
              <a:t> </a:t>
            </a:r>
            <a:endParaRPr lang="en-US" dirty="0"/>
          </a:p>
        </p:txBody>
      </p:sp>
    </p:spTree>
    <p:extLst>
      <p:ext uri="{BB962C8B-B14F-4D97-AF65-F5344CB8AC3E}">
        <p14:creationId xmlns:p14="http://schemas.microsoft.com/office/powerpoint/2010/main" val="36213931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3" descr="IMG_3096.jpg"/>
          <p:cNvPicPr>
            <a:picLocks/>
          </p:cNvPicPr>
          <p:nvPr/>
        </p:nvPicPr>
        <p:blipFill rotWithShape="1">
          <a:blip r:embed="rId3" cstate="email">
            <a:extLst>
              <a:ext uri="{28A0092B-C50C-407E-A947-70E740481C1C}">
                <a14:useLocalDpi xmlns:a14="http://schemas.microsoft.com/office/drawing/2010/main"/>
              </a:ext>
            </a:extLst>
          </a:blip>
          <a:srcRect l="-4"/>
          <a:stretch/>
        </p:blipFill>
        <p:spPr>
          <a:xfrm>
            <a:off x="0" y="3"/>
            <a:ext cx="9162000" cy="6879445"/>
          </a:xfrm>
          <a:prstGeom prst="rect">
            <a:avLst/>
          </a:prstGeom>
        </p:spPr>
      </p:pic>
      <p:sp>
        <p:nvSpPr>
          <p:cNvPr id="5" name="Rectangle 4"/>
          <p:cNvSpPr/>
          <p:nvPr/>
        </p:nvSpPr>
        <p:spPr>
          <a:xfrm>
            <a:off x="6828" y="0"/>
            <a:ext cx="9155172" cy="6858000"/>
          </a:xfrm>
          <a:prstGeom prst="rect">
            <a:avLst/>
          </a:prstGeom>
          <a:solidFill>
            <a:schemeClr val="tx1">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431474" y="2103497"/>
            <a:ext cx="6753621" cy="584775"/>
          </a:xfrm>
          <a:prstGeom prst="rect">
            <a:avLst/>
          </a:prstGeom>
          <a:noFill/>
        </p:spPr>
        <p:txBody>
          <a:bodyPr wrap="square" rtlCol="0">
            <a:spAutoFit/>
          </a:bodyPr>
          <a:lstStyle/>
          <a:p>
            <a:r>
              <a:rPr lang="en-US" sz="3200" b="1" dirty="0" smtClean="0">
                <a:solidFill>
                  <a:srgbClr val="FFFFFF"/>
                </a:solidFill>
                <a:latin typeface="Arial Black"/>
                <a:cs typeface="Arial Black"/>
              </a:rPr>
              <a:t>Changes to the NQF</a:t>
            </a:r>
            <a:endParaRPr lang="en-US" sz="3200" b="1" dirty="0">
              <a:solidFill>
                <a:srgbClr val="FFFFFF"/>
              </a:solidFill>
              <a:latin typeface="Arial Black"/>
              <a:cs typeface="Arial Black"/>
            </a:endParaRPr>
          </a:p>
        </p:txBody>
      </p:sp>
      <p:sp>
        <p:nvSpPr>
          <p:cNvPr id="8" name="TextBox 7"/>
          <p:cNvSpPr txBox="1"/>
          <p:nvPr/>
        </p:nvSpPr>
        <p:spPr>
          <a:xfrm>
            <a:off x="1431474" y="3190270"/>
            <a:ext cx="6753621" cy="1077218"/>
          </a:xfrm>
          <a:prstGeom prst="rect">
            <a:avLst/>
          </a:prstGeom>
          <a:noFill/>
        </p:spPr>
        <p:txBody>
          <a:bodyPr wrap="square" rtlCol="0">
            <a:spAutoFit/>
          </a:bodyPr>
          <a:lstStyle/>
          <a:p>
            <a:r>
              <a:rPr lang="en-US" sz="3200" b="1" dirty="0" smtClean="0">
                <a:solidFill>
                  <a:srgbClr val="FF8C2F"/>
                </a:solidFill>
                <a:latin typeface="Arial Black"/>
                <a:cs typeface="Arial Black"/>
              </a:rPr>
              <a:t>What guidance RAs and ACECQA will provide</a:t>
            </a:r>
            <a:endParaRPr lang="en-US" sz="3200" b="1" dirty="0">
              <a:solidFill>
                <a:srgbClr val="FF8C2F"/>
              </a:solidFill>
              <a:latin typeface="Arial Black"/>
              <a:cs typeface="Arial Black"/>
            </a:endParaRPr>
          </a:p>
        </p:txBody>
      </p:sp>
      <p:cxnSp>
        <p:nvCxnSpPr>
          <p:cNvPr id="16" name="Straight Connector 15"/>
          <p:cNvCxnSpPr/>
          <p:nvPr/>
        </p:nvCxnSpPr>
        <p:spPr>
          <a:xfrm>
            <a:off x="1273600" y="4618560"/>
            <a:ext cx="6863734" cy="734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2AC6E22C-606D-434C-A11F-E6C3F9B4703D}" type="slidenum">
              <a:rPr lang="en-US" smtClean="0"/>
              <a:t>34</a:t>
            </a:fld>
            <a:endParaRPr lang="en-US" dirty="0"/>
          </a:p>
        </p:txBody>
      </p:sp>
    </p:spTree>
    <p:extLst>
      <p:ext uri="{BB962C8B-B14F-4D97-AF65-F5344CB8AC3E}">
        <p14:creationId xmlns:p14="http://schemas.microsoft.com/office/powerpoint/2010/main" val="33968926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889859"/>
          </a:xfrm>
          <a:prstGeom prst="rect">
            <a:avLst/>
          </a:prstGeom>
          <a:noFill/>
        </p:spPr>
        <p:txBody>
          <a:bodyPr wrap="square" rtlCol="0">
            <a:spAutoFit/>
          </a:bodyPr>
          <a:lstStyle/>
          <a:p>
            <a:pPr>
              <a:lnSpc>
                <a:spcPct val="80000"/>
              </a:lnSpc>
            </a:pPr>
            <a:r>
              <a:rPr lang="en-US" sz="3200" b="1" dirty="0" smtClean="0">
                <a:latin typeface="Arial Black"/>
                <a:cs typeface="Arial Black"/>
              </a:rPr>
              <a:t/>
            </a:r>
            <a:br>
              <a:rPr lang="en-US" sz="3200" b="1" dirty="0" smtClean="0">
                <a:latin typeface="Arial Black"/>
                <a:cs typeface="Arial Black"/>
              </a:rPr>
            </a:br>
            <a:r>
              <a:rPr lang="en-US" sz="3200" b="1" dirty="0" smtClean="0">
                <a:solidFill>
                  <a:srgbClr val="FF8C2F"/>
                </a:solidFill>
                <a:latin typeface="Arial Black"/>
                <a:cs typeface="Arial Black"/>
              </a:rPr>
              <a:t>Who does what?</a:t>
            </a:r>
            <a:endParaRPr lang="en-US" sz="3200" b="1" dirty="0">
              <a:solidFill>
                <a:srgbClr val="FF8C2F"/>
              </a:solidFill>
              <a:latin typeface="Arial Black"/>
              <a:cs typeface="Arial Black"/>
            </a:endParaRPr>
          </a:p>
        </p:txBody>
      </p:sp>
      <p:sp>
        <p:nvSpPr>
          <p:cNvPr id="5" name="TextBox 4"/>
          <p:cNvSpPr txBox="1"/>
          <p:nvPr/>
        </p:nvSpPr>
        <p:spPr>
          <a:xfrm>
            <a:off x="651186" y="3046399"/>
            <a:ext cx="2561546" cy="3293209"/>
          </a:xfrm>
          <a:prstGeom prst="rect">
            <a:avLst/>
          </a:prstGeom>
          <a:noFill/>
        </p:spPr>
        <p:txBody>
          <a:bodyPr wrap="square" rtlCol="0">
            <a:spAutoFit/>
          </a:bodyPr>
          <a:lstStyle/>
          <a:p>
            <a:r>
              <a:rPr lang="en-US" sz="1600" b="1" dirty="0" smtClean="0">
                <a:latin typeface="Avenir Book"/>
                <a:cs typeface="Avenir Book"/>
              </a:rPr>
              <a:t>Australian Government</a:t>
            </a:r>
          </a:p>
          <a:p>
            <a:endParaRPr lang="en-US" sz="1600" dirty="0">
              <a:latin typeface="Avenir Book"/>
              <a:cs typeface="Avenir Book"/>
            </a:endParaRPr>
          </a:p>
          <a:p>
            <a:r>
              <a:rPr lang="en-US" sz="1600" dirty="0" smtClean="0">
                <a:latin typeface="Avenir Book"/>
                <a:cs typeface="Avenir Book"/>
              </a:rPr>
              <a:t>Funding – child care benefit and child care rebate</a:t>
            </a:r>
          </a:p>
          <a:p>
            <a:endParaRPr lang="en-US" sz="1600" dirty="0">
              <a:latin typeface="Avenir Book"/>
              <a:cs typeface="Avenir Book"/>
            </a:endParaRPr>
          </a:p>
          <a:p>
            <a:r>
              <a:rPr lang="en-US" sz="1600" dirty="0" smtClean="0">
                <a:latin typeface="Avenir Book"/>
                <a:cs typeface="Avenir Book"/>
              </a:rPr>
              <a:t>Assessing and granting funding approvals to enable eligible families to access child care </a:t>
            </a:r>
          </a:p>
          <a:p>
            <a:endParaRPr lang="en-US" sz="1600" dirty="0">
              <a:latin typeface="Avenir Book"/>
              <a:cs typeface="Avenir Book"/>
            </a:endParaRPr>
          </a:p>
          <a:p>
            <a:r>
              <a:rPr lang="en-US" sz="1600" dirty="0" smtClean="0">
                <a:latin typeface="Avenir Book"/>
                <a:cs typeface="Avenir Book"/>
              </a:rPr>
              <a:t>Monitoring and enforcement (funding)</a:t>
            </a:r>
            <a:endParaRPr lang="en-US" sz="1600" dirty="0">
              <a:latin typeface="Avenir Book"/>
              <a:cs typeface="Avenir Book"/>
            </a:endParaRPr>
          </a:p>
        </p:txBody>
      </p:sp>
      <p:sp>
        <p:nvSpPr>
          <p:cNvPr id="6" name="TextBox 5"/>
          <p:cNvSpPr txBox="1"/>
          <p:nvPr/>
        </p:nvSpPr>
        <p:spPr>
          <a:xfrm>
            <a:off x="3391748" y="3050027"/>
            <a:ext cx="2690399" cy="3293209"/>
          </a:xfrm>
          <a:prstGeom prst="rect">
            <a:avLst/>
          </a:prstGeom>
          <a:noFill/>
        </p:spPr>
        <p:txBody>
          <a:bodyPr wrap="square" rtlCol="0">
            <a:spAutoFit/>
          </a:bodyPr>
          <a:lstStyle/>
          <a:p>
            <a:r>
              <a:rPr lang="en-US" sz="1600" b="1" dirty="0">
                <a:solidFill>
                  <a:schemeClr val="bg1">
                    <a:lumMod val="50000"/>
                  </a:schemeClr>
                </a:solidFill>
                <a:latin typeface="Avenir Book"/>
                <a:cs typeface="Avenir Book"/>
              </a:rPr>
              <a:t>Regulatory Authorities</a:t>
            </a:r>
          </a:p>
          <a:p>
            <a:endParaRPr lang="en-US" sz="1600" dirty="0">
              <a:solidFill>
                <a:schemeClr val="bg1">
                  <a:lumMod val="50000"/>
                </a:schemeClr>
              </a:solidFill>
              <a:latin typeface="Avenir Book"/>
              <a:cs typeface="Avenir Book"/>
            </a:endParaRPr>
          </a:p>
          <a:p>
            <a:r>
              <a:rPr lang="en-US" sz="1600" dirty="0">
                <a:solidFill>
                  <a:schemeClr val="bg1">
                    <a:lumMod val="50000"/>
                  </a:schemeClr>
                </a:solidFill>
                <a:latin typeface="Avenir Book"/>
                <a:cs typeface="Avenir Book"/>
              </a:rPr>
              <a:t>Day-to-day </a:t>
            </a:r>
            <a:r>
              <a:rPr lang="en-US" sz="1600" dirty="0" smtClean="0">
                <a:solidFill>
                  <a:schemeClr val="bg1">
                    <a:lumMod val="50000"/>
                  </a:schemeClr>
                </a:solidFill>
                <a:latin typeface="Avenir Book"/>
                <a:cs typeface="Avenir Book"/>
              </a:rPr>
              <a:t>contact with services and providers </a:t>
            </a:r>
            <a:r>
              <a:rPr lang="en-US" sz="1600" dirty="0">
                <a:solidFill>
                  <a:schemeClr val="bg1">
                    <a:lumMod val="50000"/>
                  </a:schemeClr>
                </a:solidFill>
                <a:latin typeface="Avenir Book"/>
                <a:cs typeface="Avenir Book"/>
              </a:rPr>
              <a:t/>
            </a:r>
            <a:br>
              <a:rPr lang="en-US" sz="1600" dirty="0">
                <a:solidFill>
                  <a:schemeClr val="bg1">
                    <a:lumMod val="50000"/>
                  </a:schemeClr>
                </a:solidFill>
                <a:latin typeface="Avenir Book"/>
                <a:cs typeface="Avenir Book"/>
              </a:rPr>
            </a:br>
            <a:endParaRPr lang="en-US" sz="1600" dirty="0">
              <a:solidFill>
                <a:schemeClr val="bg1">
                  <a:lumMod val="50000"/>
                </a:schemeClr>
              </a:solidFill>
              <a:latin typeface="Avenir Book"/>
              <a:cs typeface="Avenir Book"/>
            </a:endParaRPr>
          </a:p>
          <a:p>
            <a:r>
              <a:rPr lang="en-US" sz="1600" dirty="0">
                <a:solidFill>
                  <a:schemeClr val="bg1">
                    <a:lumMod val="50000"/>
                  </a:schemeClr>
                </a:solidFill>
                <a:latin typeface="Avenir Book"/>
                <a:cs typeface="Avenir Book"/>
              </a:rPr>
              <a:t>Assessing and rating services</a:t>
            </a:r>
          </a:p>
          <a:p>
            <a:r>
              <a:rPr lang="en-US" sz="1600" dirty="0">
                <a:solidFill>
                  <a:schemeClr val="bg1">
                    <a:lumMod val="50000"/>
                  </a:schemeClr>
                </a:solidFill>
                <a:latin typeface="Avenir Book"/>
                <a:cs typeface="Avenir Book"/>
              </a:rPr>
              <a:t/>
            </a:r>
            <a:br>
              <a:rPr lang="en-US" sz="1600" dirty="0">
                <a:solidFill>
                  <a:schemeClr val="bg1">
                    <a:lumMod val="50000"/>
                  </a:schemeClr>
                </a:solidFill>
                <a:latin typeface="Avenir Book"/>
                <a:cs typeface="Avenir Book"/>
              </a:rPr>
            </a:br>
            <a:r>
              <a:rPr lang="en-US" sz="1600" dirty="0">
                <a:solidFill>
                  <a:schemeClr val="bg1">
                    <a:lumMod val="50000"/>
                  </a:schemeClr>
                </a:solidFill>
                <a:latin typeface="Avenir Book"/>
                <a:cs typeface="Avenir Book"/>
              </a:rPr>
              <a:t>Granting approvals</a:t>
            </a:r>
          </a:p>
          <a:p>
            <a:r>
              <a:rPr lang="en-US" sz="1600" dirty="0">
                <a:solidFill>
                  <a:schemeClr val="bg1">
                    <a:lumMod val="50000"/>
                  </a:schemeClr>
                </a:solidFill>
                <a:latin typeface="Avenir Book"/>
                <a:cs typeface="Avenir Book"/>
              </a:rPr>
              <a:t/>
            </a:r>
            <a:br>
              <a:rPr lang="en-US" sz="1600" dirty="0">
                <a:solidFill>
                  <a:schemeClr val="bg1">
                    <a:lumMod val="50000"/>
                  </a:schemeClr>
                </a:solidFill>
                <a:latin typeface="Avenir Book"/>
                <a:cs typeface="Avenir Book"/>
              </a:rPr>
            </a:br>
            <a:r>
              <a:rPr lang="en-US" sz="1600" dirty="0">
                <a:solidFill>
                  <a:schemeClr val="bg1">
                    <a:lumMod val="50000"/>
                  </a:schemeClr>
                </a:solidFill>
                <a:latin typeface="Avenir Book"/>
                <a:cs typeface="Avenir Book"/>
              </a:rPr>
              <a:t>Monitoring and enforcement</a:t>
            </a:r>
          </a:p>
          <a:p>
            <a:r>
              <a:rPr lang="en-US" sz="1600" dirty="0" smtClean="0">
                <a:solidFill>
                  <a:schemeClr val="bg1">
                    <a:lumMod val="50000"/>
                  </a:schemeClr>
                </a:solidFill>
                <a:latin typeface="Avenir Book"/>
                <a:cs typeface="Avenir Book"/>
              </a:rPr>
              <a:t>.</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59753" y="3040258"/>
            <a:ext cx="2561546" cy="3293209"/>
          </a:xfrm>
          <a:prstGeom prst="rect">
            <a:avLst/>
          </a:prstGeom>
          <a:noFill/>
        </p:spPr>
        <p:txBody>
          <a:bodyPr wrap="square" rtlCol="0">
            <a:spAutoFit/>
          </a:bodyPr>
          <a:lstStyle/>
          <a:p>
            <a:r>
              <a:rPr lang="en-US" sz="1600" b="1" dirty="0" smtClean="0">
                <a:latin typeface="Avenir Book"/>
                <a:cs typeface="Avenir Book"/>
              </a:rPr>
              <a:t>ACECQA</a:t>
            </a:r>
          </a:p>
          <a:p>
            <a:endParaRPr lang="en-US" sz="1600" dirty="0">
              <a:latin typeface="Avenir Book"/>
              <a:cs typeface="Avenir Book"/>
            </a:endParaRPr>
          </a:p>
          <a:p>
            <a:r>
              <a:rPr lang="en-US" sz="1600" dirty="0" smtClean="0">
                <a:latin typeface="Avenir Book"/>
                <a:cs typeface="Avenir Book"/>
              </a:rPr>
              <a:t>Publishes national guidance and resources</a:t>
            </a:r>
          </a:p>
          <a:p>
            <a:endParaRPr lang="en-US" sz="1600" dirty="0">
              <a:latin typeface="Avenir Book"/>
              <a:cs typeface="Avenir Book"/>
            </a:endParaRPr>
          </a:p>
          <a:p>
            <a:r>
              <a:rPr lang="en-US" sz="1600" dirty="0" smtClean="0">
                <a:latin typeface="Avenir Book"/>
                <a:cs typeface="Avenir Book"/>
              </a:rPr>
              <a:t>Approves educational qualifications</a:t>
            </a:r>
          </a:p>
          <a:p>
            <a:endParaRPr lang="en-US" sz="1600" dirty="0">
              <a:latin typeface="Avenir Book"/>
              <a:cs typeface="Avenir Book"/>
            </a:endParaRPr>
          </a:p>
          <a:p>
            <a:r>
              <a:rPr lang="en-US" sz="1600" dirty="0" smtClean="0">
                <a:latin typeface="Avenir Book"/>
                <a:cs typeface="Avenir Book"/>
              </a:rPr>
              <a:t>Training authorised officers </a:t>
            </a:r>
          </a:p>
          <a:p>
            <a:endParaRPr lang="en-US" sz="1600" dirty="0" smtClean="0">
              <a:latin typeface="Avenir Book"/>
              <a:cs typeface="Avenir Book"/>
            </a:endParaRPr>
          </a:p>
          <a:p>
            <a:r>
              <a:rPr lang="en-US" sz="1600" dirty="0" smtClean="0">
                <a:latin typeface="Avenir Book"/>
                <a:cs typeface="Avenir Book"/>
              </a:rPr>
              <a:t>Hosts the NQA IT System</a:t>
            </a:r>
            <a:endParaRPr lang="en-US" sz="1600" dirty="0">
              <a:latin typeface="Avenir Book"/>
              <a:cs typeface="Avenir Book"/>
            </a:endParaRPr>
          </a:p>
          <a:p>
            <a:endParaRPr lang="en-US" sz="1600" dirty="0" smtClean="0">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35</a:t>
            </a:fld>
            <a:endParaRPr lang="en-US" dirty="0"/>
          </a:p>
        </p:txBody>
      </p:sp>
    </p:spTree>
    <p:extLst>
      <p:ext uri="{BB962C8B-B14F-4D97-AF65-F5344CB8AC3E}">
        <p14:creationId xmlns:p14="http://schemas.microsoft.com/office/powerpoint/2010/main" val="10025252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4995987" cy="1430135"/>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Where to go for more information</a:t>
            </a:r>
            <a:endParaRPr lang="en-US" sz="3200" b="1" dirty="0">
              <a:solidFill>
                <a:srgbClr val="FF8C2F"/>
              </a:solidFill>
              <a:latin typeface="Arial Black"/>
              <a:cs typeface="Arial Black"/>
            </a:endParaRPr>
          </a:p>
        </p:txBody>
      </p:sp>
      <p:cxnSp>
        <p:nvCxnSpPr>
          <p:cNvPr id="5" name="Straight Connector 4"/>
          <p:cNvCxnSpPr/>
          <p:nvPr/>
        </p:nvCxnSpPr>
        <p:spPr>
          <a:xfrm flipV="1">
            <a:off x="4484073" y="1856154"/>
            <a:ext cx="3888154"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0" y="2909837"/>
            <a:ext cx="9144000" cy="2308324"/>
          </a:xfrm>
          <a:prstGeom prst="rect">
            <a:avLst/>
          </a:prstGeom>
          <a:noFill/>
        </p:spPr>
        <p:txBody>
          <a:bodyPr wrap="square" rtlCol="0">
            <a:spAutoFit/>
          </a:bodyPr>
          <a:lstStyle/>
          <a:p>
            <a:pPr algn="ctr"/>
            <a:r>
              <a:rPr lang="en-AU" sz="3200" b="1" dirty="0" smtClean="0">
                <a:latin typeface="Avenir Book"/>
              </a:rPr>
              <a:t>acecqa.gov.au/</a:t>
            </a:r>
            <a:r>
              <a:rPr lang="en-AU" sz="3200" b="1" dirty="0" err="1" smtClean="0">
                <a:latin typeface="Avenir Book"/>
              </a:rPr>
              <a:t>nqf</a:t>
            </a:r>
            <a:r>
              <a:rPr lang="en-AU" sz="3200" b="1" dirty="0" smtClean="0">
                <a:latin typeface="Avenir Book"/>
              </a:rPr>
              <a:t>-changes</a:t>
            </a:r>
          </a:p>
          <a:p>
            <a:pPr algn="ctr"/>
            <a:endParaRPr lang="en-US" dirty="0">
              <a:latin typeface="Avenir Book"/>
              <a:cs typeface="Avenir Book"/>
            </a:endParaRPr>
          </a:p>
          <a:p>
            <a:pPr algn="ctr"/>
            <a:endParaRPr lang="en-US" dirty="0" smtClean="0">
              <a:latin typeface="Avenir Book"/>
              <a:cs typeface="Avenir Book"/>
            </a:endParaRPr>
          </a:p>
          <a:p>
            <a:pPr algn="ctr"/>
            <a:r>
              <a:rPr lang="en-US" dirty="0" smtClean="0">
                <a:latin typeface="Avenir Book"/>
                <a:cs typeface="Avenir Book"/>
              </a:rPr>
              <a:t>Subscribe to the ACECQA newsletter </a:t>
            </a:r>
            <a:br>
              <a:rPr lang="en-US" dirty="0" smtClean="0">
                <a:latin typeface="Avenir Book"/>
                <a:cs typeface="Avenir Book"/>
              </a:rPr>
            </a:br>
            <a:r>
              <a:rPr lang="en-US" dirty="0" smtClean="0">
                <a:latin typeface="Avenir Book"/>
                <a:cs typeface="Avenir Book"/>
              </a:rPr>
              <a:t>for the latest information</a:t>
            </a:r>
          </a:p>
          <a:p>
            <a:pPr algn="ctr"/>
            <a:endParaRPr lang="en-US" sz="2000" dirty="0">
              <a:latin typeface="Avenir Book"/>
              <a:cs typeface="Avenir Book"/>
            </a:endParaRPr>
          </a:p>
          <a:p>
            <a:pPr algn="ctr"/>
            <a:r>
              <a:rPr lang="en-US" sz="2000" b="1" dirty="0" smtClean="0">
                <a:latin typeface="Avenir Book"/>
                <a:cs typeface="Avenir Book"/>
              </a:rPr>
              <a:t>acecqa.gov.au/subscribe</a:t>
            </a:r>
            <a:endParaRPr lang="en-US" sz="2000" b="1" dirty="0">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36</a:t>
            </a:fld>
            <a:endParaRPr lang="en-US" dirty="0"/>
          </a:p>
        </p:txBody>
      </p:sp>
    </p:spTree>
    <p:extLst>
      <p:ext uri="{BB962C8B-B14F-4D97-AF65-F5344CB8AC3E}">
        <p14:creationId xmlns:p14="http://schemas.microsoft.com/office/powerpoint/2010/main" val="4085084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39262" y="347007"/>
            <a:ext cx="5540274" cy="986937"/>
          </a:xfrm>
          <a:prstGeom prst="rect">
            <a:avLst/>
          </a:prstGeom>
          <a:noFill/>
        </p:spPr>
        <p:txBody>
          <a:bodyPr wrap="square" rtlCol="0">
            <a:spAutoFit/>
          </a:bodyPr>
          <a:lstStyle/>
          <a:p>
            <a:pPr>
              <a:lnSpc>
                <a:spcPct val="90000"/>
              </a:lnSpc>
            </a:pPr>
            <a:r>
              <a:rPr lang="en-US" sz="3200" b="1" dirty="0" smtClean="0">
                <a:latin typeface="Arial Black"/>
                <a:cs typeface="Arial Black"/>
              </a:rPr>
              <a:t>NQF changes</a:t>
            </a:r>
            <a:br>
              <a:rPr lang="en-US" sz="3200" b="1" dirty="0" smtClean="0">
                <a:latin typeface="Arial Black"/>
                <a:cs typeface="Arial Black"/>
              </a:rPr>
            </a:br>
            <a:r>
              <a:rPr lang="en-US" sz="3200" b="1" dirty="0" smtClean="0">
                <a:solidFill>
                  <a:srgbClr val="FF8C2F"/>
                </a:solidFill>
                <a:latin typeface="Arial Black"/>
                <a:cs typeface="Arial Black"/>
              </a:rPr>
              <a:t>Consultation process</a:t>
            </a:r>
            <a:endParaRPr lang="en-US" sz="3200" b="1" dirty="0">
              <a:solidFill>
                <a:srgbClr val="FF8C2F"/>
              </a:solidFill>
              <a:latin typeface="Arial Black"/>
              <a:cs typeface="Arial Black"/>
            </a:endParaRPr>
          </a:p>
        </p:txBody>
      </p:sp>
      <p:sp>
        <p:nvSpPr>
          <p:cNvPr id="8" name="Rectangle 7"/>
          <p:cNvSpPr/>
          <p:nvPr/>
        </p:nvSpPr>
        <p:spPr>
          <a:xfrm>
            <a:off x="0" y="4553358"/>
            <a:ext cx="9144000" cy="1609190"/>
          </a:xfrm>
          <a:prstGeom prst="rect">
            <a:avLst/>
          </a:prstGeom>
          <a:solidFill>
            <a:srgbClr val="FF8C2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Oval 9"/>
          <p:cNvSpPr/>
          <p:nvPr/>
        </p:nvSpPr>
        <p:spPr>
          <a:xfrm>
            <a:off x="1427842" y="4325798"/>
            <a:ext cx="462476" cy="455120"/>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p:cNvSpPr/>
          <p:nvPr/>
        </p:nvSpPr>
        <p:spPr>
          <a:xfrm>
            <a:off x="4235395" y="4282501"/>
            <a:ext cx="462476" cy="455120"/>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p:cNvSpPr/>
          <p:nvPr/>
        </p:nvSpPr>
        <p:spPr>
          <a:xfrm>
            <a:off x="7128861" y="4282501"/>
            <a:ext cx="462476" cy="455120"/>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539262" y="2029710"/>
            <a:ext cx="2561546" cy="1077218"/>
          </a:xfrm>
          <a:prstGeom prst="rect">
            <a:avLst/>
          </a:prstGeom>
          <a:noFill/>
        </p:spPr>
        <p:txBody>
          <a:bodyPr wrap="square" rtlCol="0">
            <a:spAutoFit/>
          </a:bodyPr>
          <a:lstStyle/>
          <a:p>
            <a:r>
              <a:rPr lang="en-US" sz="1600" dirty="0" smtClean="0">
                <a:latin typeface="Avenir Book"/>
                <a:cs typeface="Avenir Book"/>
              </a:rPr>
              <a:t>National public consultation process undertaken by Woolcott Research in 2014</a:t>
            </a:r>
            <a:endParaRPr lang="en-US" sz="1600" dirty="0">
              <a:latin typeface="Avenir Book"/>
              <a:cs typeface="Avenir Book"/>
            </a:endParaRPr>
          </a:p>
        </p:txBody>
      </p:sp>
      <p:sp>
        <p:nvSpPr>
          <p:cNvPr id="18" name="TextBox 17"/>
          <p:cNvSpPr txBox="1"/>
          <p:nvPr/>
        </p:nvSpPr>
        <p:spPr>
          <a:xfrm>
            <a:off x="3352670" y="2002941"/>
            <a:ext cx="2690399" cy="1323439"/>
          </a:xfrm>
          <a:prstGeom prst="rect">
            <a:avLst/>
          </a:prstGeom>
          <a:noFill/>
        </p:spPr>
        <p:txBody>
          <a:bodyPr wrap="square" rtlCol="0">
            <a:spAutoFit/>
          </a:bodyPr>
          <a:lstStyle/>
          <a:p>
            <a:r>
              <a:rPr lang="en-US" sz="1600" dirty="0">
                <a:solidFill>
                  <a:schemeClr val="bg1">
                    <a:lumMod val="50000"/>
                  </a:schemeClr>
                </a:solidFill>
                <a:latin typeface="Avenir Book"/>
                <a:cs typeface="Avenir Book"/>
              </a:rPr>
              <a:t>Consultation RIS </a:t>
            </a:r>
            <a:r>
              <a:rPr lang="en-US" sz="1600" dirty="0" smtClean="0">
                <a:solidFill>
                  <a:schemeClr val="bg1">
                    <a:lumMod val="50000"/>
                  </a:schemeClr>
                </a:solidFill>
                <a:latin typeface="Avenir Book"/>
                <a:cs typeface="Avenir Book"/>
              </a:rPr>
              <a:t>released 7 </a:t>
            </a:r>
            <a:r>
              <a:rPr lang="en-US" sz="1600" dirty="0">
                <a:solidFill>
                  <a:schemeClr val="bg1">
                    <a:lumMod val="50000"/>
                  </a:schemeClr>
                </a:solidFill>
                <a:latin typeface="Avenir Book"/>
                <a:cs typeface="Avenir Book"/>
              </a:rPr>
              <a:t>November 2014, submissions closed </a:t>
            </a:r>
            <a:r>
              <a:rPr lang="en-US" sz="1600" dirty="0" smtClean="0">
                <a:solidFill>
                  <a:schemeClr val="bg1">
                    <a:lumMod val="50000"/>
                  </a:schemeClr>
                </a:solidFill>
                <a:latin typeface="Avenir Book"/>
                <a:cs typeface="Avenir Book"/>
              </a:rPr>
              <a:t/>
            </a:r>
            <a:br>
              <a:rPr lang="en-US" sz="1600" dirty="0" smtClean="0">
                <a:solidFill>
                  <a:schemeClr val="bg1">
                    <a:lumMod val="50000"/>
                  </a:schemeClr>
                </a:solidFill>
                <a:latin typeface="Avenir Book"/>
                <a:cs typeface="Avenir Book"/>
              </a:rPr>
            </a:br>
            <a:r>
              <a:rPr lang="en-US" sz="1600" dirty="0" smtClean="0">
                <a:solidFill>
                  <a:schemeClr val="bg1">
                    <a:lumMod val="50000"/>
                  </a:schemeClr>
                </a:solidFill>
                <a:latin typeface="Avenir Book"/>
                <a:cs typeface="Avenir Book"/>
              </a:rPr>
              <a:t>16 </a:t>
            </a:r>
            <a:r>
              <a:rPr lang="en-US" sz="1600" dirty="0">
                <a:solidFill>
                  <a:schemeClr val="bg1">
                    <a:lumMod val="50000"/>
                  </a:schemeClr>
                </a:solidFill>
                <a:latin typeface="Avenir Book"/>
                <a:cs typeface="Avenir Book"/>
              </a:rPr>
              <a:t>January </a:t>
            </a:r>
            <a:r>
              <a:rPr lang="en-US" sz="1600" dirty="0" smtClean="0">
                <a:solidFill>
                  <a:schemeClr val="bg1">
                    <a:lumMod val="50000"/>
                  </a:schemeClr>
                </a:solidFill>
                <a:latin typeface="Avenir Book"/>
                <a:cs typeface="Avenir Book"/>
              </a:rPr>
              <a:t>2015</a:t>
            </a:r>
            <a:endParaRPr lang="en-US" sz="1600" dirty="0">
              <a:solidFill>
                <a:schemeClr val="bg1">
                  <a:lumMod val="50000"/>
                </a:schemeClr>
              </a:solidFill>
              <a:latin typeface="Avenir Book"/>
              <a:cs typeface="Avenir Book"/>
            </a:endParaRPr>
          </a:p>
          <a:p>
            <a:endParaRPr lang="en-US" sz="1600" dirty="0">
              <a:solidFill>
                <a:schemeClr val="bg1">
                  <a:lumMod val="50000"/>
                </a:schemeClr>
              </a:solidFill>
              <a:latin typeface="Avenir Book"/>
              <a:cs typeface="Avenir Book"/>
            </a:endParaRPr>
          </a:p>
        </p:txBody>
      </p:sp>
      <p:sp>
        <p:nvSpPr>
          <p:cNvPr id="19" name="TextBox 18"/>
          <p:cNvSpPr txBox="1"/>
          <p:nvPr/>
        </p:nvSpPr>
        <p:spPr>
          <a:xfrm>
            <a:off x="6259753" y="2029710"/>
            <a:ext cx="2561546" cy="1077218"/>
          </a:xfrm>
          <a:prstGeom prst="rect">
            <a:avLst/>
          </a:prstGeom>
          <a:noFill/>
        </p:spPr>
        <p:txBody>
          <a:bodyPr wrap="square" rtlCol="0">
            <a:spAutoFit/>
          </a:bodyPr>
          <a:lstStyle/>
          <a:p>
            <a:r>
              <a:rPr lang="en-AU" sz="1600" dirty="0">
                <a:latin typeface="Avenir Book"/>
                <a:cs typeface="Avenir Book"/>
              </a:rPr>
              <a:t>1700 people attended 58 consultation sessions in </a:t>
            </a:r>
            <a:r>
              <a:rPr lang="en-AU" sz="1600" dirty="0" smtClean="0">
                <a:latin typeface="Avenir Book"/>
                <a:cs typeface="Avenir Book"/>
              </a:rPr>
              <a:t>capital </a:t>
            </a:r>
            <a:r>
              <a:rPr lang="en-AU" sz="1600" dirty="0">
                <a:latin typeface="Avenir Book"/>
                <a:cs typeface="Avenir Book"/>
              </a:rPr>
              <a:t>cities and </a:t>
            </a:r>
            <a:r>
              <a:rPr lang="en-AU" sz="1600" dirty="0" smtClean="0">
                <a:latin typeface="Avenir Book"/>
                <a:cs typeface="Avenir Book"/>
              </a:rPr>
              <a:t>regional areas</a:t>
            </a:r>
            <a:endParaRPr lang="en-US" sz="1600" dirty="0">
              <a:latin typeface="Avenir Book"/>
              <a:cs typeface="Avenir Book"/>
            </a:endParaRPr>
          </a:p>
        </p:txBody>
      </p:sp>
      <p:sp>
        <p:nvSpPr>
          <p:cNvPr id="20" name="TextBox 19"/>
          <p:cNvSpPr txBox="1"/>
          <p:nvPr/>
        </p:nvSpPr>
        <p:spPr>
          <a:xfrm>
            <a:off x="1464171" y="4296933"/>
            <a:ext cx="447795" cy="461665"/>
          </a:xfrm>
          <a:prstGeom prst="rect">
            <a:avLst/>
          </a:prstGeom>
          <a:noFill/>
        </p:spPr>
        <p:txBody>
          <a:bodyPr wrap="square" rtlCol="0">
            <a:spAutoFit/>
          </a:bodyPr>
          <a:lstStyle/>
          <a:p>
            <a:r>
              <a:rPr lang="en-US" sz="2400" dirty="0" smtClean="0">
                <a:solidFill>
                  <a:schemeClr val="bg1"/>
                </a:solidFill>
                <a:latin typeface="Arial Black"/>
                <a:cs typeface="Arial Black"/>
              </a:rPr>
              <a:t>1</a:t>
            </a:r>
            <a:endParaRPr lang="en-US" sz="2400" dirty="0">
              <a:solidFill>
                <a:schemeClr val="bg1"/>
              </a:solidFill>
              <a:latin typeface="Arial Black"/>
              <a:cs typeface="Arial Black"/>
            </a:endParaRPr>
          </a:p>
        </p:txBody>
      </p:sp>
      <p:sp>
        <p:nvSpPr>
          <p:cNvPr id="23" name="TextBox 22"/>
          <p:cNvSpPr txBox="1"/>
          <p:nvPr/>
        </p:nvSpPr>
        <p:spPr>
          <a:xfrm>
            <a:off x="4278940" y="4253637"/>
            <a:ext cx="447795" cy="461665"/>
          </a:xfrm>
          <a:prstGeom prst="rect">
            <a:avLst/>
          </a:prstGeom>
          <a:noFill/>
        </p:spPr>
        <p:txBody>
          <a:bodyPr wrap="square" rtlCol="0">
            <a:spAutoFit/>
          </a:bodyPr>
          <a:lstStyle/>
          <a:p>
            <a:r>
              <a:rPr lang="en-US" sz="2400" dirty="0" smtClean="0">
                <a:solidFill>
                  <a:schemeClr val="bg1"/>
                </a:solidFill>
                <a:latin typeface="Arial Black"/>
                <a:cs typeface="Arial Black"/>
              </a:rPr>
              <a:t>2</a:t>
            </a:r>
            <a:endParaRPr lang="en-US" sz="2400" dirty="0">
              <a:solidFill>
                <a:schemeClr val="bg1"/>
              </a:solidFill>
              <a:latin typeface="Arial Black"/>
              <a:cs typeface="Arial Black"/>
            </a:endParaRPr>
          </a:p>
        </p:txBody>
      </p:sp>
      <p:sp>
        <p:nvSpPr>
          <p:cNvPr id="24" name="TextBox 23"/>
          <p:cNvSpPr txBox="1"/>
          <p:nvPr/>
        </p:nvSpPr>
        <p:spPr>
          <a:xfrm>
            <a:off x="7164941" y="4260853"/>
            <a:ext cx="447795" cy="461665"/>
          </a:xfrm>
          <a:prstGeom prst="rect">
            <a:avLst/>
          </a:prstGeom>
          <a:noFill/>
        </p:spPr>
        <p:txBody>
          <a:bodyPr wrap="square" rtlCol="0">
            <a:spAutoFit/>
          </a:bodyPr>
          <a:lstStyle/>
          <a:p>
            <a:r>
              <a:rPr lang="en-US" sz="2400" dirty="0" smtClean="0">
                <a:solidFill>
                  <a:schemeClr val="bg1"/>
                </a:solidFill>
                <a:latin typeface="Arial Black"/>
                <a:cs typeface="Arial Black"/>
              </a:rPr>
              <a:t>3</a:t>
            </a:r>
            <a:endParaRPr lang="en-US" sz="2400" dirty="0">
              <a:solidFill>
                <a:schemeClr val="bg1"/>
              </a:solidFill>
              <a:latin typeface="Arial Black"/>
              <a:cs typeface="Arial Blac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4</a:t>
            </a:fld>
            <a:endParaRPr lang="en-US" dirty="0"/>
          </a:p>
        </p:txBody>
      </p:sp>
    </p:spTree>
    <p:extLst>
      <p:ext uri="{BB962C8B-B14F-4D97-AF65-F5344CB8AC3E}">
        <p14:creationId xmlns:p14="http://schemas.microsoft.com/office/powerpoint/2010/main" val="3907250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39262" y="347007"/>
            <a:ext cx="8122824" cy="986937"/>
          </a:xfrm>
          <a:prstGeom prst="rect">
            <a:avLst/>
          </a:prstGeom>
          <a:noFill/>
        </p:spPr>
        <p:txBody>
          <a:bodyPr wrap="square" rtlCol="0">
            <a:spAutoFit/>
          </a:bodyPr>
          <a:lstStyle/>
          <a:p>
            <a:pPr>
              <a:lnSpc>
                <a:spcPct val="90000"/>
              </a:lnSpc>
            </a:pPr>
            <a:r>
              <a:rPr lang="en-US" sz="3200" b="1" dirty="0" smtClean="0">
                <a:latin typeface="Arial Black"/>
                <a:cs typeface="Arial Black"/>
              </a:rPr>
              <a:t>NQF changes</a:t>
            </a:r>
            <a:br>
              <a:rPr lang="en-US" sz="3200" b="1" dirty="0" smtClean="0">
                <a:latin typeface="Arial Black"/>
                <a:cs typeface="Arial Black"/>
              </a:rPr>
            </a:br>
            <a:r>
              <a:rPr lang="en-US" sz="3200" b="1" dirty="0" smtClean="0">
                <a:solidFill>
                  <a:srgbClr val="FF8C2F"/>
                </a:solidFill>
                <a:latin typeface="Arial Black"/>
                <a:cs typeface="Arial Black"/>
              </a:rPr>
              <a:t>Consultation process (continued)</a:t>
            </a:r>
            <a:endParaRPr lang="en-US" sz="3200" b="1" dirty="0">
              <a:solidFill>
                <a:srgbClr val="FF8C2F"/>
              </a:solidFill>
              <a:latin typeface="Arial Black"/>
              <a:cs typeface="Arial Black"/>
            </a:endParaRPr>
          </a:p>
        </p:txBody>
      </p:sp>
      <p:sp>
        <p:nvSpPr>
          <p:cNvPr id="8" name="Rectangle 7"/>
          <p:cNvSpPr/>
          <p:nvPr/>
        </p:nvSpPr>
        <p:spPr>
          <a:xfrm>
            <a:off x="0" y="4553358"/>
            <a:ext cx="9144000" cy="1609190"/>
          </a:xfrm>
          <a:prstGeom prst="rect">
            <a:avLst/>
          </a:prstGeom>
          <a:solidFill>
            <a:srgbClr val="FF8C2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p:cNvSpPr/>
          <p:nvPr/>
        </p:nvSpPr>
        <p:spPr>
          <a:xfrm>
            <a:off x="2357168" y="4293824"/>
            <a:ext cx="462476" cy="455120"/>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TextBox 17"/>
          <p:cNvSpPr txBox="1"/>
          <p:nvPr/>
        </p:nvSpPr>
        <p:spPr>
          <a:xfrm>
            <a:off x="1243206" y="1893786"/>
            <a:ext cx="2690399" cy="1077218"/>
          </a:xfrm>
          <a:prstGeom prst="rect">
            <a:avLst/>
          </a:prstGeom>
          <a:noFill/>
        </p:spPr>
        <p:txBody>
          <a:bodyPr wrap="square" rtlCol="0">
            <a:spAutoFit/>
          </a:bodyPr>
          <a:lstStyle/>
          <a:p>
            <a:r>
              <a:rPr lang="en-AU" sz="1600" dirty="0" smtClean="0">
                <a:latin typeface="Avenir Book"/>
              </a:rPr>
              <a:t>Consultation RIS gathered 108 written </a:t>
            </a:r>
            <a:r>
              <a:rPr lang="en-AU" sz="1600" dirty="0">
                <a:latin typeface="Avenir Book"/>
              </a:rPr>
              <a:t>submissions</a:t>
            </a:r>
          </a:p>
          <a:p>
            <a:r>
              <a:rPr lang="en-AU" sz="1600" dirty="0">
                <a:latin typeface="Avenir Book"/>
              </a:rPr>
              <a:t>106 online comments</a:t>
            </a:r>
          </a:p>
          <a:p>
            <a:r>
              <a:rPr lang="en-AU" sz="1600" dirty="0">
                <a:latin typeface="Avenir Book"/>
              </a:rPr>
              <a:t>670 survey responses</a:t>
            </a:r>
            <a:endParaRPr lang="en-US" sz="1600" dirty="0">
              <a:solidFill>
                <a:srgbClr val="FF8C2F"/>
              </a:solidFill>
              <a:latin typeface="Avenir Book"/>
              <a:cs typeface="Avenir Book"/>
            </a:endParaRPr>
          </a:p>
        </p:txBody>
      </p:sp>
      <p:sp>
        <p:nvSpPr>
          <p:cNvPr id="19" name="TextBox 18"/>
          <p:cNvSpPr txBox="1"/>
          <p:nvPr/>
        </p:nvSpPr>
        <p:spPr>
          <a:xfrm>
            <a:off x="5244436" y="1893786"/>
            <a:ext cx="2561546" cy="1077218"/>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Discussion and feedback from large providers and peak bodies informed a revised NQS.</a:t>
            </a:r>
            <a:endParaRPr lang="en-US" sz="1600" dirty="0">
              <a:solidFill>
                <a:schemeClr val="bg1">
                  <a:lumMod val="50000"/>
                </a:schemeClr>
              </a:solidFill>
              <a:latin typeface="Avenir Book"/>
              <a:cs typeface="Avenir Book"/>
            </a:endParaRPr>
          </a:p>
        </p:txBody>
      </p:sp>
      <p:sp>
        <p:nvSpPr>
          <p:cNvPr id="23" name="TextBox 22"/>
          <p:cNvSpPr txBox="1"/>
          <p:nvPr/>
        </p:nvSpPr>
        <p:spPr>
          <a:xfrm>
            <a:off x="2388013" y="4290360"/>
            <a:ext cx="447795" cy="461665"/>
          </a:xfrm>
          <a:prstGeom prst="rect">
            <a:avLst/>
          </a:prstGeom>
          <a:noFill/>
        </p:spPr>
        <p:txBody>
          <a:bodyPr wrap="square" rtlCol="0">
            <a:spAutoFit/>
          </a:bodyPr>
          <a:lstStyle/>
          <a:p>
            <a:r>
              <a:rPr lang="en-US" sz="2400" dirty="0">
                <a:solidFill>
                  <a:schemeClr val="bg1"/>
                </a:solidFill>
                <a:latin typeface="Arial Black"/>
                <a:cs typeface="Arial Black"/>
              </a:rPr>
              <a:t>4</a:t>
            </a:r>
          </a:p>
        </p:txBody>
      </p:sp>
      <p:sp>
        <p:nvSpPr>
          <p:cNvPr id="14" name="Oval 13"/>
          <p:cNvSpPr/>
          <p:nvPr/>
        </p:nvSpPr>
        <p:spPr>
          <a:xfrm>
            <a:off x="6293971" y="4314904"/>
            <a:ext cx="462476" cy="455120"/>
          </a:xfrm>
          <a:prstGeom prst="ellipse">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TextBox 15"/>
          <p:cNvSpPr txBox="1"/>
          <p:nvPr/>
        </p:nvSpPr>
        <p:spPr>
          <a:xfrm>
            <a:off x="6319371" y="4325125"/>
            <a:ext cx="447795" cy="461665"/>
          </a:xfrm>
          <a:prstGeom prst="rect">
            <a:avLst/>
          </a:prstGeom>
          <a:noFill/>
        </p:spPr>
        <p:txBody>
          <a:bodyPr wrap="square" rtlCol="0">
            <a:spAutoFit/>
          </a:bodyPr>
          <a:lstStyle/>
          <a:p>
            <a:r>
              <a:rPr lang="en-US" sz="2400" dirty="0">
                <a:solidFill>
                  <a:schemeClr val="bg1"/>
                </a:solidFill>
                <a:latin typeface="Arial Black"/>
                <a:cs typeface="Arial Black"/>
              </a:rPr>
              <a:t>5</a:t>
            </a:r>
          </a:p>
        </p:txBody>
      </p:sp>
      <p:sp>
        <p:nvSpPr>
          <p:cNvPr id="2" name="Slide Number Placeholder 1"/>
          <p:cNvSpPr>
            <a:spLocks noGrp="1"/>
          </p:cNvSpPr>
          <p:nvPr>
            <p:ph type="sldNum" sz="quarter" idx="12"/>
          </p:nvPr>
        </p:nvSpPr>
        <p:spPr/>
        <p:txBody>
          <a:bodyPr/>
          <a:lstStyle/>
          <a:p>
            <a:fld id="{2AC6E22C-606D-434C-A11F-E6C3F9B4703D}" type="slidenum">
              <a:rPr lang="en-US" smtClean="0"/>
              <a:t>5</a:t>
            </a:fld>
            <a:endParaRPr lang="en-US" dirty="0"/>
          </a:p>
        </p:txBody>
      </p:sp>
    </p:spTree>
    <p:extLst>
      <p:ext uri="{BB962C8B-B14F-4D97-AF65-F5344CB8AC3E}">
        <p14:creationId xmlns:p14="http://schemas.microsoft.com/office/powerpoint/2010/main" val="2277054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Rectangle 3"/>
          <p:cNvSpPr/>
          <p:nvPr/>
        </p:nvSpPr>
        <p:spPr>
          <a:xfrm>
            <a:off x="0" y="0"/>
            <a:ext cx="2778015" cy="329054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Content Placeholder 4"/>
          <p:cNvSpPr>
            <a:spLocks noGrp="1"/>
          </p:cNvSpPr>
          <p:nvPr>
            <p:ph idx="1"/>
          </p:nvPr>
        </p:nvSpPr>
        <p:spPr>
          <a:xfrm>
            <a:off x="0" y="3295983"/>
            <a:ext cx="2778015" cy="3562017"/>
          </a:xfrm>
          <a:prstGeom prst="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buNone/>
            </a:pPr>
            <a:r>
              <a:rPr lang="en-US" dirty="0" smtClean="0"/>
              <a:t> </a:t>
            </a:r>
            <a:endParaRPr lang="en-US" dirty="0"/>
          </a:p>
        </p:txBody>
      </p:sp>
      <p:sp>
        <p:nvSpPr>
          <p:cNvPr id="6" name="Rectangle 5"/>
          <p:cNvSpPr/>
          <p:nvPr/>
        </p:nvSpPr>
        <p:spPr>
          <a:xfrm>
            <a:off x="2778015" y="5442"/>
            <a:ext cx="6365985" cy="3290541"/>
          </a:xfrm>
          <a:prstGeom prst="rect">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778015" y="3295983"/>
            <a:ext cx="6365985" cy="3562017"/>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194822" y="2536595"/>
            <a:ext cx="3117149" cy="584776"/>
          </a:xfrm>
          <a:prstGeom prst="rect">
            <a:avLst/>
          </a:prstGeom>
          <a:noFill/>
        </p:spPr>
        <p:txBody>
          <a:bodyPr wrap="square" rtlCol="0">
            <a:spAutoFit/>
          </a:bodyPr>
          <a:lstStyle/>
          <a:p>
            <a:r>
              <a:rPr lang="en-US" sz="3200" b="1" dirty="0" smtClean="0">
                <a:solidFill>
                  <a:srgbClr val="FFFFFF"/>
                </a:solidFill>
                <a:latin typeface="Arial Black"/>
                <a:cs typeface="Arial Black"/>
              </a:rPr>
              <a:t>TIMELINE</a:t>
            </a:r>
            <a:endParaRPr lang="en-US" sz="3200" b="1" dirty="0">
              <a:solidFill>
                <a:srgbClr val="FFFFFF"/>
              </a:solidFill>
              <a:latin typeface="Arial Black"/>
              <a:cs typeface="Arial Black"/>
            </a:endParaRPr>
          </a:p>
        </p:txBody>
      </p:sp>
      <p:sp>
        <p:nvSpPr>
          <p:cNvPr id="13" name="TextBox 12"/>
          <p:cNvSpPr txBox="1"/>
          <p:nvPr/>
        </p:nvSpPr>
        <p:spPr>
          <a:xfrm>
            <a:off x="4005137" y="505270"/>
            <a:ext cx="3911740" cy="2031325"/>
          </a:xfrm>
          <a:prstGeom prst="rect">
            <a:avLst/>
          </a:prstGeom>
          <a:noFill/>
        </p:spPr>
        <p:txBody>
          <a:bodyPr wrap="square" rtlCol="0">
            <a:spAutoFit/>
          </a:bodyPr>
          <a:lstStyle/>
          <a:p>
            <a:r>
              <a:rPr lang="en-AU" b="1" dirty="0">
                <a:solidFill>
                  <a:schemeClr val="bg1"/>
                </a:solidFill>
                <a:latin typeface="Avenir Book"/>
                <a:cs typeface="Avenir Book"/>
              </a:rPr>
              <a:t>1 October </a:t>
            </a:r>
            <a:r>
              <a:rPr lang="en-AU" b="1" dirty="0" smtClean="0">
                <a:solidFill>
                  <a:schemeClr val="bg1"/>
                </a:solidFill>
                <a:latin typeface="Avenir Book"/>
                <a:cs typeface="Avenir Book"/>
              </a:rPr>
              <a:t>2017</a:t>
            </a:r>
          </a:p>
          <a:p>
            <a:endParaRPr lang="en-AU" dirty="0">
              <a:solidFill>
                <a:schemeClr val="bg1"/>
              </a:solidFill>
              <a:latin typeface="Avenir Book"/>
              <a:cs typeface="Avenir Book"/>
            </a:endParaRPr>
          </a:p>
          <a:p>
            <a:r>
              <a:rPr lang="en-AU" dirty="0" smtClean="0">
                <a:solidFill>
                  <a:schemeClr val="bg1"/>
                </a:solidFill>
                <a:latin typeface="Avenir Book"/>
                <a:cs typeface="Avenir Book"/>
              </a:rPr>
              <a:t>National </a:t>
            </a:r>
            <a:r>
              <a:rPr lang="en-AU" dirty="0">
                <a:solidFill>
                  <a:schemeClr val="bg1"/>
                </a:solidFill>
                <a:latin typeface="Avenir Book"/>
                <a:cs typeface="Avenir Book"/>
              </a:rPr>
              <a:t>Law and </a:t>
            </a:r>
            <a:r>
              <a:rPr lang="en-AU" dirty="0" smtClean="0">
                <a:solidFill>
                  <a:schemeClr val="bg1"/>
                </a:solidFill>
                <a:latin typeface="Avenir Book"/>
                <a:cs typeface="Avenir Book"/>
              </a:rPr>
              <a:t>Regulation </a:t>
            </a:r>
            <a:r>
              <a:rPr lang="en-AU" dirty="0">
                <a:solidFill>
                  <a:schemeClr val="bg1"/>
                </a:solidFill>
                <a:latin typeface="Avenir Book"/>
                <a:cs typeface="Avenir Book"/>
              </a:rPr>
              <a:t>changes commence in all states and territories, except Western </a:t>
            </a:r>
            <a:r>
              <a:rPr lang="en-AU" dirty="0" smtClean="0">
                <a:solidFill>
                  <a:schemeClr val="bg1"/>
                </a:solidFill>
                <a:latin typeface="Avenir Book"/>
                <a:cs typeface="Avenir Book"/>
              </a:rPr>
              <a:t>Australia where changes will commence by 1 October 2018</a:t>
            </a:r>
            <a:endParaRPr lang="en-US" dirty="0">
              <a:solidFill>
                <a:schemeClr val="bg1"/>
              </a:solidFill>
              <a:latin typeface="Avenir Book"/>
              <a:cs typeface="Avenir Book"/>
            </a:endParaRPr>
          </a:p>
        </p:txBody>
      </p:sp>
      <p:sp>
        <p:nvSpPr>
          <p:cNvPr id="11" name="TextBox 10"/>
          <p:cNvSpPr txBox="1"/>
          <p:nvPr/>
        </p:nvSpPr>
        <p:spPr>
          <a:xfrm>
            <a:off x="4005136" y="4030033"/>
            <a:ext cx="4087303" cy="1754326"/>
          </a:xfrm>
          <a:prstGeom prst="rect">
            <a:avLst/>
          </a:prstGeom>
          <a:noFill/>
        </p:spPr>
        <p:txBody>
          <a:bodyPr wrap="square" rtlCol="0">
            <a:spAutoFit/>
          </a:bodyPr>
          <a:lstStyle/>
          <a:p>
            <a:r>
              <a:rPr lang="en-AU" b="1" dirty="0">
                <a:solidFill>
                  <a:schemeClr val="bg1"/>
                </a:solidFill>
                <a:latin typeface="Avenir Book"/>
                <a:cs typeface="Avenir Book"/>
              </a:rPr>
              <a:t>1 February 2018</a:t>
            </a:r>
          </a:p>
          <a:p>
            <a:endParaRPr lang="en-AU" dirty="0">
              <a:solidFill>
                <a:schemeClr val="bg1"/>
              </a:solidFill>
              <a:latin typeface="Avenir Book"/>
              <a:cs typeface="Avenir Book"/>
            </a:endParaRPr>
          </a:p>
          <a:p>
            <a:r>
              <a:rPr lang="en-AU" dirty="0">
                <a:solidFill>
                  <a:schemeClr val="bg1"/>
                </a:solidFill>
                <a:latin typeface="Avenir Book"/>
                <a:cs typeface="Avenir Book"/>
              </a:rPr>
              <a:t>Revised National Quality Standard commences in all states and territories, including </a:t>
            </a:r>
            <a:r>
              <a:rPr lang="en-AU" dirty="0" smtClean="0">
                <a:solidFill>
                  <a:schemeClr val="bg1"/>
                </a:solidFill>
                <a:latin typeface="Avenir Book"/>
                <a:cs typeface="Avenir Book"/>
              </a:rPr>
              <a:t>Western Australia</a:t>
            </a:r>
          </a:p>
          <a:p>
            <a:endParaRPr lang="en-US" dirty="0">
              <a:solidFill>
                <a:schemeClr val="bg1"/>
              </a:solidFill>
              <a:latin typeface="Avenir Book"/>
              <a:cs typeface="Avenir Book"/>
            </a:endParaRPr>
          </a:p>
        </p:txBody>
      </p:sp>
      <p:sp>
        <p:nvSpPr>
          <p:cNvPr id="3" name="Slide Number Placeholder 2"/>
          <p:cNvSpPr>
            <a:spLocks noGrp="1"/>
          </p:cNvSpPr>
          <p:nvPr>
            <p:ph type="sldNum" sz="quarter" idx="12"/>
          </p:nvPr>
        </p:nvSpPr>
        <p:spPr/>
        <p:txBody>
          <a:bodyPr/>
          <a:lstStyle/>
          <a:p>
            <a:fld id="{2AC6E22C-606D-434C-A11F-E6C3F9B4703D}" type="slidenum">
              <a:rPr lang="en-US" smtClean="0"/>
              <a:t>6</a:t>
            </a:fld>
            <a:endParaRPr lang="en-US" dirty="0"/>
          </a:p>
        </p:txBody>
      </p:sp>
    </p:spTree>
    <p:extLst>
      <p:ext uri="{BB962C8B-B14F-4D97-AF65-F5344CB8AC3E}">
        <p14:creationId xmlns:p14="http://schemas.microsoft.com/office/powerpoint/2010/main" val="3273376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IMG_3096.jpg"/>
          <p:cNvPicPr>
            <a:picLocks noGrp="1"/>
          </p:cNvPicPr>
          <p:nvPr>
            <p:ph idx="1"/>
          </p:nvPr>
        </p:nvPicPr>
        <p:blipFill rotWithShape="1">
          <a:blip r:embed="rId3" cstate="email">
            <a:extLst>
              <a:ext uri="{28A0092B-C50C-407E-A947-70E740481C1C}">
                <a14:useLocalDpi xmlns:a14="http://schemas.microsoft.com/office/drawing/2010/main"/>
              </a:ext>
            </a:extLst>
          </a:blip>
          <a:srcRect l="-4"/>
          <a:stretch/>
        </p:blipFill>
        <p:spPr>
          <a:xfrm>
            <a:off x="0" y="3"/>
            <a:ext cx="9162000" cy="6879445"/>
          </a:xfrm>
        </p:spPr>
      </p:pic>
      <p:sp>
        <p:nvSpPr>
          <p:cNvPr id="5" name="Rectangle 4"/>
          <p:cNvSpPr/>
          <p:nvPr/>
        </p:nvSpPr>
        <p:spPr>
          <a:xfrm>
            <a:off x="-11151" y="0"/>
            <a:ext cx="9173172" cy="6858000"/>
          </a:xfrm>
          <a:prstGeom prst="rect">
            <a:avLst/>
          </a:prstGeom>
          <a:solidFill>
            <a:schemeClr val="tx1">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431474" y="2103497"/>
            <a:ext cx="6753621" cy="584775"/>
          </a:xfrm>
          <a:prstGeom prst="rect">
            <a:avLst/>
          </a:prstGeom>
          <a:noFill/>
        </p:spPr>
        <p:txBody>
          <a:bodyPr wrap="square" rtlCol="0">
            <a:spAutoFit/>
          </a:bodyPr>
          <a:lstStyle/>
          <a:p>
            <a:r>
              <a:rPr lang="en-US" sz="3200" b="1" dirty="0" smtClean="0">
                <a:solidFill>
                  <a:srgbClr val="FFFFFF"/>
                </a:solidFill>
                <a:latin typeface="Arial Black"/>
                <a:cs typeface="Arial Black"/>
              </a:rPr>
              <a:t>Changes to the NQF</a:t>
            </a:r>
            <a:endParaRPr lang="en-US" sz="3200" b="1" dirty="0">
              <a:solidFill>
                <a:srgbClr val="FFFFFF"/>
              </a:solidFill>
              <a:latin typeface="Arial Black"/>
              <a:cs typeface="Arial Black"/>
            </a:endParaRPr>
          </a:p>
        </p:txBody>
      </p:sp>
      <p:sp>
        <p:nvSpPr>
          <p:cNvPr id="8" name="TextBox 7"/>
          <p:cNvSpPr txBox="1"/>
          <p:nvPr/>
        </p:nvSpPr>
        <p:spPr>
          <a:xfrm>
            <a:off x="1431474" y="3190270"/>
            <a:ext cx="6753621" cy="1077218"/>
          </a:xfrm>
          <a:prstGeom prst="rect">
            <a:avLst/>
          </a:prstGeom>
          <a:noFill/>
        </p:spPr>
        <p:txBody>
          <a:bodyPr wrap="square" rtlCol="0">
            <a:spAutoFit/>
          </a:bodyPr>
          <a:lstStyle/>
          <a:p>
            <a:r>
              <a:rPr lang="en-US" sz="3200" b="1" dirty="0" smtClean="0">
                <a:solidFill>
                  <a:srgbClr val="FF8C2F"/>
                </a:solidFill>
                <a:latin typeface="Arial Black"/>
                <a:cs typeface="Arial Black"/>
              </a:rPr>
              <a:t>The NQS, assessment and rating, and rating levels</a:t>
            </a:r>
            <a:endParaRPr lang="en-US" sz="3200" b="1" dirty="0">
              <a:solidFill>
                <a:srgbClr val="FF8C2F"/>
              </a:solidFill>
              <a:latin typeface="Arial Black"/>
              <a:cs typeface="Arial Black"/>
            </a:endParaRPr>
          </a:p>
        </p:txBody>
      </p:sp>
      <p:cxnSp>
        <p:nvCxnSpPr>
          <p:cNvPr id="16" name="Straight Connector 15"/>
          <p:cNvCxnSpPr/>
          <p:nvPr/>
        </p:nvCxnSpPr>
        <p:spPr>
          <a:xfrm>
            <a:off x="1273600" y="4618560"/>
            <a:ext cx="6863734" cy="734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2AC6E22C-606D-434C-A11F-E6C3F9B4703D}" type="slidenum">
              <a:rPr lang="en-US" smtClean="0"/>
              <a:t>7</a:t>
            </a:fld>
            <a:endParaRPr lang="en-US" dirty="0"/>
          </a:p>
        </p:txBody>
      </p:sp>
    </p:spTree>
    <p:extLst>
      <p:ext uri="{BB962C8B-B14F-4D97-AF65-F5344CB8AC3E}">
        <p14:creationId xmlns:p14="http://schemas.microsoft.com/office/powerpoint/2010/main" val="1797376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6267439"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NQS and assessment</a:t>
            </a:r>
            <a:endParaRPr lang="en-US" sz="3200" b="1" dirty="0">
              <a:solidFill>
                <a:srgbClr val="FF8C2F"/>
              </a:solidFill>
              <a:latin typeface="Arial Black"/>
              <a:cs typeface="Arial Black"/>
            </a:endParaRPr>
          </a:p>
        </p:txBody>
      </p:sp>
      <p:sp>
        <p:nvSpPr>
          <p:cNvPr id="5" name="TextBox 4"/>
          <p:cNvSpPr txBox="1"/>
          <p:nvPr/>
        </p:nvSpPr>
        <p:spPr>
          <a:xfrm>
            <a:off x="651186" y="3046399"/>
            <a:ext cx="2561546" cy="2308324"/>
          </a:xfrm>
          <a:prstGeom prst="rect">
            <a:avLst/>
          </a:prstGeom>
          <a:noFill/>
        </p:spPr>
        <p:txBody>
          <a:bodyPr wrap="square" rtlCol="0">
            <a:spAutoFit/>
          </a:bodyPr>
          <a:lstStyle/>
          <a:p>
            <a:r>
              <a:rPr lang="en-US" sz="1600" dirty="0" smtClean="0">
                <a:latin typeface="Avenir Book"/>
                <a:cs typeface="Avenir Book"/>
              </a:rPr>
              <a:t>Revised NQS</a:t>
            </a:r>
            <a:br>
              <a:rPr lang="en-US" sz="1600" dirty="0" smtClean="0">
                <a:latin typeface="Avenir Book"/>
                <a:cs typeface="Avenir Book"/>
              </a:rPr>
            </a:br>
            <a:r>
              <a:rPr lang="en-US" sz="1600" dirty="0" smtClean="0">
                <a:latin typeface="Avenir Book"/>
                <a:cs typeface="Avenir Book"/>
              </a:rPr>
              <a:t>reduces conceptual overlap between elements and standards, </a:t>
            </a:r>
            <a:br>
              <a:rPr lang="en-US" sz="1600" dirty="0" smtClean="0">
                <a:latin typeface="Avenir Book"/>
                <a:cs typeface="Avenir Book"/>
              </a:rPr>
            </a:br>
            <a:r>
              <a:rPr lang="en-US" sz="1600" dirty="0" smtClean="0">
                <a:latin typeface="Avenir Book"/>
                <a:cs typeface="Avenir Book"/>
              </a:rPr>
              <a:t>clarifies language and reduces the standards from 18 to 15, and reduces the elements from 58 to 40.</a:t>
            </a:r>
            <a:endParaRPr lang="en-US" sz="1600" dirty="0">
              <a:latin typeface="Avenir Book"/>
              <a:cs typeface="Avenir Book"/>
            </a:endParaRPr>
          </a:p>
        </p:txBody>
      </p:sp>
      <p:sp>
        <p:nvSpPr>
          <p:cNvPr id="6" name="TextBox 5"/>
          <p:cNvSpPr txBox="1"/>
          <p:nvPr/>
        </p:nvSpPr>
        <p:spPr>
          <a:xfrm>
            <a:off x="3391748" y="3050027"/>
            <a:ext cx="2690399" cy="1323439"/>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Change the definition of ‘Significant Improvement Required’ to replace ‘unacceptable risk’ with ‘significant risk’.</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26279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6229350" y="3050027"/>
            <a:ext cx="2729035" cy="1815882"/>
          </a:xfrm>
          <a:prstGeom prst="rect">
            <a:avLst/>
          </a:prstGeom>
        </p:spPr>
        <p:txBody>
          <a:bodyPr wrap="square">
            <a:spAutoFit/>
          </a:bodyPr>
          <a:lstStyle/>
          <a:p>
            <a:r>
              <a:rPr lang="en-US" sz="1600" dirty="0">
                <a:latin typeface="Avenir Book"/>
                <a:cs typeface="Avenir Book"/>
              </a:rPr>
              <a:t>Broaden the Minor </a:t>
            </a:r>
            <a:r>
              <a:rPr lang="en-US" sz="1600" dirty="0" smtClean="0">
                <a:latin typeface="Avenir Book"/>
                <a:cs typeface="Avenir Book"/>
              </a:rPr>
              <a:t>Adjustments policy </a:t>
            </a:r>
            <a:r>
              <a:rPr lang="en-US" sz="1600" dirty="0">
                <a:latin typeface="Avenir Book"/>
                <a:cs typeface="Avenir Book"/>
              </a:rPr>
              <a:t>to address minor issues identified during assessment and rating before the rating level is finalised.</a:t>
            </a:r>
          </a:p>
        </p:txBody>
      </p:sp>
      <p:sp>
        <p:nvSpPr>
          <p:cNvPr id="3" name="Slide Number Placeholder 2"/>
          <p:cNvSpPr>
            <a:spLocks noGrp="1"/>
          </p:cNvSpPr>
          <p:nvPr>
            <p:ph type="sldNum" sz="quarter" idx="12"/>
          </p:nvPr>
        </p:nvSpPr>
        <p:spPr/>
        <p:txBody>
          <a:bodyPr/>
          <a:lstStyle/>
          <a:p>
            <a:fld id="{2AC6E22C-606D-434C-A11F-E6C3F9B4703D}" type="slidenum">
              <a:rPr lang="en-US" smtClean="0"/>
              <a:t>8</a:t>
            </a:fld>
            <a:endParaRPr lang="en-US" dirty="0"/>
          </a:p>
        </p:txBody>
      </p:sp>
    </p:spTree>
    <p:extLst>
      <p:ext uri="{BB962C8B-B14F-4D97-AF65-F5344CB8AC3E}">
        <p14:creationId xmlns:p14="http://schemas.microsoft.com/office/powerpoint/2010/main" val="2945785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955" y="342902"/>
            <a:ext cx="7670931" cy="986937"/>
          </a:xfrm>
          <a:prstGeom prst="rect">
            <a:avLst/>
          </a:prstGeom>
          <a:noFill/>
        </p:spPr>
        <p:txBody>
          <a:bodyPr wrap="square" rtlCol="0">
            <a:spAutoFit/>
          </a:bodyPr>
          <a:lstStyle/>
          <a:p>
            <a:pPr>
              <a:lnSpc>
                <a:spcPct val="90000"/>
              </a:lnSpc>
            </a:pPr>
            <a:r>
              <a:rPr lang="en-US" sz="3200" b="1" dirty="0" smtClean="0">
                <a:latin typeface="Arial Black"/>
                <a:cs typeface="Arial Black"/>
              </a:rPr>
              <a:t>Changes to the NQF</a:t>
            </a:r>
            <a:br>
              <a:rPr lang="en-US" sz="3200" b="1" dirty="0" smtClean="0">
                <a:latin typeface="Arial Black"/>
                <a:cs typeface="Arial Black"/>
              </a:rPr>
            </a:br>
            <a:r>
              <a:rPr lang="en-US" sz="3200" b="1" dirty="0" smtClean="0">
                <a:solidFill>
                  <a:srgbClr val="FF8C2F"/>
                </a:solidFill>
                <a:latin typeface="Arial Black"/>
                <a:cs typeface="Arial Black"/>
              </a:rPr>
              <a:t>NQS and assessment (continued)</a:t>
            </a:r>
            <a:endParaRPr lang="en-US" sz="3200" b="1" dirty="0">
              <a:solidFill>
                <a:srgbClr val="FF8C2F"/>
              </a:solidFill>
              <a:latin typeface="Arial Black"/>
              <a:cs typeface="Arial Black"/>
            </a:endParaRPr>
          </a:p>
        </p:txBody>
      </p:sp>
      <p:sp>
        <p:nvSpPr>
          <p:cNvPr id="5" name="TextBox 4"/>
          <p:cNvSpPr txBox="1"/>
          <p:nvPr/>
        </p:nvSpPr>
        <p:spPr>
          <a:xfrm>
            <a:off x="3553611" y="2333970"/>
            <a:ext cx="2561546" cy="1569660"/>
          </a:xfrm>
          <a:prstGeom prst="rect">
            <a:avLst/>
          </a:prstGeom>
          <a:noFill/>
        </p:spPr>
        <p:txBody>
          <a:bodyPr wrap="square" rtlCol="0">
            <a:spAutoFit/>
          </a:bodyPr>
          <a:lstStyle/>
          <a:p>
            <a:r>
              <a:rPr lang="en-US" sz="1600" dirty="0" smtClean="0">
                <a:solidFill>
                  <a:schemeClr val="bg1">
                    <a:lumMod val="50000"/>
                  </a:schemeClr>
                </a:solidFill>
                <a:latin typeface="Avenir Book"/>
                <a:cs typeface="Avenir Book"/>
              </a:rPr>
              <a:t>Remove the fee for Excellent rating applications and limit applications to services rated Exceeding NQS in all seven quality areas.</a:t>
            </a:r>
            <a:endParaRPr lang="en-US" sz="1600" dirty="0">
              <a:solidFill>
                <a:schemeClr val="bg1">
                  <a:lumMod val="50000"/>
                </a:schemeClr>
              </a:solidFill>
              <a:latin typeface="Avenir Book"/>
              <a:cs typeface="Avenir Book"/>
            </a:endParaRPr>
          </a:p>
        </p:txBody>
      </p:sp>
      <p:cxnSp>
        <p:nvCxnSpPr>
          <p:cNvPr id="8" name="Straight Connector 7"/>
          <p:cNvCxnSpPr/>
          <p:nvPr/>
        </p:nvCxnSpPr>
        <p:spPr>
          <a:xfrm>
            <a:off x="4122615" y="1713523"/>
            <a:ext cx="4835770" cy="1"/>
          </a:xfrm>
          <a:prstGeom prst="line">
            <a:avLst/>
          </a:prstGeom>
          <a:ln>
            <a:solidFill>
              <a:srgbClr val="FF8C2F"/>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236181" y="2334381"/>
            <a:ext cx="2561546" cy="1323439"/>
          </a:xfrm>
          <a:prstGeom prst="rect">
            <a:avLst/>
          </a:prstGeom>
          <a:noFill/>
        </p:spPr>
        <p:txBody>
          <a:bodyPr wrap="square" rtlCol="0">
            <a:spAutoFit/>
          </a:bodyPr>
          <a:lstStyle/>
          <a:p>
            <a:r>
              <a:rPr lang="en-US" sz="1600" dirty="0" smtClean="0">
                <a:latin typeface="Avenir Book"/>
                <a:cs typeface="Avenir Book"/>
              </a:rPr>
              <a:t>A 60 day extension of time will be allowed for first tier reviews where the RA considers there are special circumstances.</a:t>
            </a:r>
            <a:endParaRPr lang="en-US" sz="1600" dirty="0">
              <a:latin typeface="Avenir Book"/>
              <a:cs typeface="Avenir Book"/>
            </a:endParaRPr>
          </a:p>
        </p:txBody>
      </p:sp>
      <p:sp>
        <p:nvSpPr>
          <p:cNvPr id="9" name="TextBox 8"/>
          <p:cNvSpPr txBox="1"/>
          <p:nvPr/>
        </p:nvSpPr>
        <p:spPr>
          <a:xfrm>
            <a:off x="533955" y="2333685"/>
            <a:ext cx="3019656" cy="4031873"/>
          </a:xfrm>
          <a:prstGeom prst="rect">
            <a:avLst/>
          </a:prstGeom>
          <a:noFill/>
        </p:spPr>
        <p:txBody>
          <a:bodyPr wrap="square" rtlCol="0">
            <a:spAutoFit/>
          </a:bodyPr>
          <a:lstStyle/>
          <a:p>
            <a:r>
              <a:rPr lang="en-AU" sz="1600" dirty="0" smtClean="0">
                <a:latin typeface="Avenir Book"/>
                <a:cs typeface="Avenir Book"/>
              </a:rPr>
              <a:t>To be rated Exceeding </a:t>
            </a:r>
            <a:r>
              <a:rPr lang="en-AU" sz="1600" smtClean="0">
                <a:latin typeface="Avenir Book"/>
                <a:cs typeface="Avenir Book"/>
              </a:rPr>
              <a:t>NQS </a:t>
            </a:r>
            <a:br>
              <a:rPr lang="en-AU" sz="1600" smtClean="0">
                <a:latin typeface="Avenir Book"/>
                <a:cs typeface="Avenir Book"/>
              </a:rPr>
            </a:br>
            <a:r>
              <a:rPr lang="en-AU" sz="1600" smtClean="0">
                <a:latin typeface="Avenir Book"/>
                <a:cs typeface="Avenir Book"/>
              </a:rPr>
              <a:t>in </a:t>
            </a:r>
            <a:r>
              <a:rPr lang="en-AU" sz="1600" dirty="0" smtClean="0">
                <a:latin typeface="Avenir Book"/>
                <a:cs typeface="Avenir Book"/>
              </a:rPr>
              <a:t>a Quality Area, all standards in that Quality Area must be rated Exceeding NQS.  </a:t>
            </a:r>
          </a:p>
          <a:p>
            <a:r>
              <a:rPr lang="en-AU" sz="1600" dirty="0" smtClean="0">
                <a:latin typeface="Avenir Book"/>
                <a:cs typeface="Avenir Book"/>
              </a:rPr>
              <a:t/>
            </a:r>
            <a:br>
              <a:rPr lang="en-AU" sz="1600" dirty="0" smtClean="0">
                <a:latin typeface="Avenir Book"/>
                <a:cs typeface="Avenir Book"/>
              </a:rPr>
            </a:br>
            <a:r>
              <a:rPr lang="en-AU" sz="1600" dirty="0" smtClean="0">
                <a:latin typeface="Avenir Book"/>
                <a:cs typeface="Avenir Book"/>
              </a:rPr>
              <a:t>There are no changes to the way in which the overall rating for Exceeding NQS is calculated. To be rated Exceeding NQS overall, all quality areas must be at least Meeting NQS, and four or more quality areas must be Exceeding NQS, with at least two of these being quality areas 1, 5, 6, or 7. </a:t>
            </a:r>
            <a:endParaRPr lang="en-US" sz="1600" dirty="0">
              <a:latin typeface="Avenir Book"/>
              <a:cs typeface="Avenir Book"/>
            </a:endParaRPr>
          </a:p>
        </p:txBody>
      </p:sp>
      <p:sp>
        <p:nvSpPr>
          <p:cNvPr id="2" name="Slide Number Placeholder 1"/>
          <p:cNvSpPr>
            <a:spLocks noGrp="1"/>
          </p:cNvSpPr>
          <p:nvPr>
            <p:ph type="sldNum" sz="quarter" idx="12"/>
          </p:nvPr>
        </p:nvSpPr>
        <p:spPr/>
        <p:txBody>
          <a:bodyPr/>
          <a:lstStyle/>
          <a:p>
            <a:fld id="{2AC6E22C-606D-434C-A11F-E6C3F9B4703D}" type="slidenum">
              <a:rPr lang="en-US" smtClean="0"/>
              <a:t>9</a:t>
            </a:fld>
            <a:endParaRPr lang="en-US" dirty="0"/>
          </a:p>
        </p:txBody>
      </p:sp>
    </p:spTree>
    <p:extLst>
      <p:ext uri="{BB962C8B-B14F-4D97-AF65-F5344CB8AC3E}">
        <p14:creationId xmlns:p14="http://schemas.microsoft.com/office/powerpoint/2010/main" val="1539347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2874</TotalTime>
  <Words>5276</Words>
  <Application>Microsoft Office PowerPoint</Application>
  <PresentationFormat>On-screen Show (4:3)</PresentationFormat>
  <Paragraphs>677</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ACECQA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Marcia Machliss</dc:creator>
  <cp:lastModifiedBy>Shannen Girdlestone-Perry</cp:lastModifiedBy>
  <cp:revision>219</cp:revision>
  <cp:lastPrinted>2017-02-20T22:37:31Z</cp:lastPrinted>
  <dcterms:created xsi:type="dcterms:W3CDTF">2017-02-14T23:59:01Z</dcterms:created>
  <dcterms:modified xsi:type="dcterms:W3CDTF">2017-11-12T23:18:59Z</dcterms:modified>
</cp:coreProperties>
</file>