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handoutMasterIdLst>
    <p:handoutMasterId r:id="rId9"/>
  </p:handoutMasterIdLst>
  <p:sldIdLst>
    <p:sldId id="258" r:id="rId2"/>
    <p:sldId id="328" r:id="rId3"/>
    <p:sldId id="333" r:id="rId4"/>
    <p:sldId id="332" r:id="rId5"/>
    <p:sldId id="338" r:id="rId6"/>
    <p:sldId id="335" r:id="rId7"/>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178F"/>
    <a:srgbClr val="FF8C2F"/>
    <a:srgbClr val="1595D3"/>
    <a:srgbClr val="FAA21B"/>
    <a:srgbClr val="ABD25F"/>
    <a:srgbClr val="E991A5"/>
    <a:srgbClr val="FFD522"/>
    <a:srgbClr val="43B74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32" autoAdjust="0"/>
    <p:restoredTop sz="67929" autoAdjust="0"/>
  </p:normalViewPr>
  <p:slideViewPr>
    <p:cSldViewPr snapToGrid="0" snapToObjects="1">
      <p:cViewPr>
        <p:scale>
          <a:sx n="66" d="100"/>
          <a:sy n="66" d="100"/>
        </p:scale>
        <p:origin x="-1032" y="-3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80" d="100"/>
          <a:sy n="80" d="100"/>
        </p:scale>
        <p:origin x="-804" y="-96"/>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E2B3CBDE-89E6-4258-A971-5A0CE51230C5}" type="datetimeFigureOut">
              <a:rPr lang="en-AU" smtClean="0"/>
              <a:t>2/01/2018</a:t>
            </a:fld>
            <a:endParaRPr lang="en-AU"/>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5F3BA688-D67F-4E6B-A5A2-C3F3B878C919}" type="slidenum">
              <a:rPr lang="en-AU" smtClean="0"/>
              <a:t>‹#›</a:t>
            </a:fld>
            <a:endParaRPr lang="en-AU"/>
          </a:p>
        </p:txBody>
      </p:sp>
    </p:spTree>
    <p:extLst>
      <p:ext uri="{BB962C8B-B14F-4D97-AF65-F5344CB8AC3E}">
        <p14:creationId xmlns:p14="http://schemas.microsoft.com/office/powerpoint/2010/main" val="30490207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1989E45-B61C-4795-A0FE-67DBDC3299D0}" type="datetimeFigureOut">
              <a:rPr lang="en-AU" smtClean="0"/>
              <a:t>2/01/2018</a:t>
            </a:fld>
            <a:endParaRPr lang="en-AU"/>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B29C083-7165-4E1E-B5E6-452956146393}" type="slidenum">
              <a:rPr lang="en-AU" smtClean="0"/>
              <a:t>‹#›</a:t>
            </a:fld>
            <a:endParaRPr lang="en-AU"/>
          </a:p>
        </p:txBody>
      </p:sp>
    </p:spTree>
    <p:extLst>
      <p:ext uri="{BB962C8B-B14F-4D97-AF65-F5344CB8AC3E}">
        <p14:creationId xmlns:p14="http://schemas.microsoft.com/office/powerpoint/2010/main" val="1529038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Governments and ACECQA have developed guidance that clarifies the difference between Meeting the National</a:t>
            </a:r>
            <a:r>
              <a:rPr lang="en-AU" sz="1200" kern="1200" baseline="0" dirty="0" smtClean="0">
                <a:solidFill>
                  <a:schemeClr val="tx1"/>
                </a:solidFill>
                <a:effectLst/>
                <a:latin typeface="+mn-lt"/>
                <a:ea typeface="+mn-ea"/>
                <a:cs typeface="+mn-cs"/>
              </a:rPr>
              <a:t> Quality Standard (NQS)</a:t>
            </a:r>
            <a:r>
              <a:rPr lang="en-AU" sz="1200" kern="1200" dirty="0" smtClean="0">
                <a:solidFill>
                  <a:schemeClr val="tx1"/>
                </a:solidFill>
                <a:effectLst/>
                <a:latin typeface="+mn-lt"/>
                <a:ea typeface="+mn-ea"/>
                <a:cs typeface="+mn-cs"/>
              </a:rPr>
              <a:t> and Exceeding the NQS at</a:t>
            </a:r>
            <a:r>
              <a:rPr lang="en-AU" sz="1200" kern="1200" baseline="0" dirty="0" smtClean="0">
                <a:solidFill>
                  <a:schemeClr val="tx1"/>
                </a:solidFill>
                <a:effectLst/>
                <a:latin typeface="+mn-lt"/>
                <a:ea typeface="+mn-ea"/>
                <a:cs typeface="+mn-cs"/>
              </a:rPr>
              <a:t> the standard level</a:t>
            </a:r>
            <a:r>
              <a:rPr lang="en-AU"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This presentation</a:t>
            </a:r>
            <a:r>
              <a:rPr lang="en-AU" sz="1200" kern="1200" baseline="0" dirty="0" smtClean="0">
                <a:solidFill>
                  <a:schemeClr val="tx1"/>
                </a:solidFill>
                <a:effectLst/>
                <a:latin typeface="+mn-lt"/>
                <a:ea typeface="+mn-ea"/>
                <a:cs typeface="+mn-cs"/>
              </a:rPr>
              <a:t> explains what is expected at the Exceeding NQS level, helping approved </a:t>
            </a:r>
            <a:r>
              <a:rPr lang="en-AU" sz="1200" kern="1200" dirty="0" smtClean="0">
                <a:solidFill>
                  <a:schemeClr val="tx1"/>
                </a:solidFill>
                <a:effectLst/>
                <a:latin typeface="+mn-lt"/>
                <a:ea typeface="+mn-ea"/>
                <a:cs typeface="+mn-cs"/>
              </a:rPr>
              <a:t>providers, educators and services strive towards a higher quality level within their own practice.</a:t>
            </a:r>
            <a:r>
              <a:rPr lang="en-AU" sz="1200" kern="1200" baseline="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baseline="0" dirty="0" smtClean="0">
                <a:solidFill>
                  <a:schemeClr val="tx1"/>
                </a:solidFill>
                <a:effectLst/>
                <a:latin typeface="+mn-lt"/>
                <a:ea typeface="+mn-ea"/>
                <a:cs typeface="+mn-cs"/>
              </a:rPr>
              <a:t>The new guidance will apply from 1 February 2018 to support the introduction of the revised NQS.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 </a:t>
            </a:r>
          </a:p>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0B29C083-7165-4E1E-B5E6-452956146393}" type="slidenum">
              <a:rPr lang="en-AU" smtClean="0"/>
              <a:t>1</a:t>
            </a:fld>
            <a:endParaRPr lang="en-AU"/>
          </a:p>
        </p:txBody>
      </p:sp>
    </p:spTree>
    <p:extLst>
      <p:ext uri="{BB962C8B-B14F-4D97-AF65-F5344CB8AC3E}">
        <p14:creationId xmlns:p14="http://schemas.microsoft.com/office/powerpoint/2010/main" val="1558632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bg1">
                    <a:lumMod val="50000"/>
                  </a:schemeClr>
                </a:solidFill>
                <a:latin typeface="Avenir Book"/>
                <a:cs typeface="Avenir Book"/>
              </a:rPr>
              <a:t>Feedback</a:t>
            </a:r>
            <a:r>
              <a:rPr lang="en-US" sz="1200" baseline="0" dirty="0" smtClean="0">
                <a:solidFill>
                  <a:schemeClr val="bg1">
                    <a:lumMod val="50000"/>
                  </a:schemeClr>
                </a:solidFill>
                <a:latin typeface="Avenir Book"/>
                <a:cs typeface="Avenir Book"/>
              </a:rPr>
              <a:t> from the sector suggested a need for clearer guidance on the difference between </a:t>
            </a:r>
            <a:r>
              <a:rPr lang="en-US" sz="1200" dirty="0" smtClean="0">
                <a:solidFill>
                  <a:schemeClr val="bg1">
                    <a:lumMod val="50000"/>
                  </a:schemeClr>
                </a:solidFill>
                <a:latin typeface="Avenir Book"/>
                <a:cs typeface="Avenir Book"/>
              </a:rPr>
              <a:t>Meeting NQS and Exceeding NQS rating levels.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Exceeding means going above and beyond what is expected at the Meeting NQS level for a standard.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baseline="0" dirty="0" smtClean="0">
                <a:solidFill>
                  <a:schemeClr val="tx1"/>
                </a:solidFill>
                <a:effectLst/>
                <a:latin typeface="+mn-lt"/>
                <a:ea typeface="+mn-ea"/>
                <a:cs typeface="+mn-cs"/>
              </a:rPr>
              <a:t>New guidance has been developed to clearly explain what ‘above and beyond’ means.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The new guidance will be used to support rating assessments from 1 February 2018. </a:t>
            </a:r>
            <a:endParaRPr lang="en-AU"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lvl="0"/>
            <a:endParaRPr lang="en-US" dirty="0" smtClean="0"/>
          </a:p>
        </p:txBody>
      </p:sp>
      <p:sp>
        <p:nvSpPr>
          <p:cNvPr id="4" name="Slide Number Placeholder 3"/>
          <p:cNvSpPr>
            <a:spLocks noGrp="1"/>
          </p:cNvSpPr>
          <p:nvPr>
            <p:ph type="sldNum" sz="quarter" idx="10"/>
          </p:nvPr>
        </p:nvSpPr>
        <p:spPr/>
        <p:txBody>
          <a:bodyPr/>
          <a:lstStyle/>
          <a:p>
            <a:fld id="{0B29C083-7165-4E1E-B5E6-452956146393}" type="slidenum">
              <a:rPr lang="en-AU" smtClean="0"/>
              <a:t>2</a:t>
            </a:fld>
            <a:endParaRPr lang="en-AU"/>
          </a:p>
        </p:txBody>
      </p:sp>
    </p:spTree>
    <p:extLst>
      <p:ext uri="{BB962C8B-B14F-4D97-AF65-F5344CB8AC3E}">
        <p14:creationId xmlns:p14="http://schemas.microsoft.com/office/powerpoint/2010/main" val="3418689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Above and beyond means that service practice reflects these three Exceeding themes. </a:t>
            </a:r>
          </a:p>
          <a:p>
            <a:endParaRPr lang="en-US" baseline="0" dirty="0" smtClean="0"/>
          </a:p>
          <a:p>
            <a:r>
              <a:rPr lang="en-US" baseline="0" dirty="0" smtClean="0"/>
              <a:t>Together these themes </a:t>
            </a:r>
            <a:r>
              <a:rPr lang="en-AU" baseline="0" dirty="0" smtClean="0"/>
              <a:t>describe the high quality practice seen and expected at the Exceeding NQS level for any standard.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AU" baseline="0" dirty="0" smtClean="0"/>
              <a:t>In addition to Meeting the requirements of a standard, practice for that standard needs to be embedded in service operations, informed by critical reflection, and reflect meaningful engagement with families and/or the community.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latin typeface="+mn-lt"/>
                <a:cs typeface="Avenir Book"/>
              </a:rPr>
              <a:t>Theme 1: </a:t>
            </a:r>
            <a:r>
              <a:rPr lang="en-US" sz="1200" baseline="0" dirty="0" smtClean="0">
                <a:latin typeface="+mn-lt"/>
                <a:cs typeface="Avenir Book"/>
              </a:rPr>
              <a:t>Practice is </a:t>
            </a:r>
            <a:r>
              <a:rPr lang="en-US" sz="1200" b="1" baseline="0" dirty="0" smtClean="0">
                <a:latin typeface="+mn-lt"/>
                <a:cs typeface="Avenir Book"/>
              </a:rPr>
              <a:t>embedded </a:t>
            </a:r>
            <a:r>
              <a:rPr lang="en-US" sz="1200" b="0" baseline="0" dirty="0" smtClean="0">
                <a:latin typeface="+mn-lt"/>
                <a:cs typeface="Avenir Book"/>
              </a:rPr>
              <a:t>in service operations refers to the expectation that quality practice is demonstrated consistently across the service. Consistency of high quality practice is seen as essential as it ensures a sense of continuity and predictability for every child. It is the consistent and clear demonstration that quality practice is the usual practice for all educators that reflects that shows a service exceeds the NQS.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baseline="0" dirty="0" smtClean="0">
              <a:latin typeface="+mn-lt"/>
              <a:cs typeface="Avenir Book"/>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latin typeface="+mn-lt"/>
                <a:cs typeface="Avenir Book"/>
              </a:rPr>
              <a:t>Theme 2: </a:t>
            </a:r>
            <a:r>
              <a:rPr lang="en-US" sz="1200" b="0" baseline="0" dirty="0" smtClean="0">
                <a:latin typeface="+mn-lt"/>
                <a:cs typeface="Avenir Book"/>
              </a:rPr>
              <a:t>Practice is informed by </a:t>
            </a:r>
            <a:r>
              <a:rPr lang="en-US" sz="1200" b="1" baseline="0" dirty="0" smtClean="0">
                <a:latin typeface="+mn-lt"/>
                <a:cs typeface="Avenir Book"/>
              </a:rPr>
              <a:t>critical reflection </a:t>
            </a:r>
            <a:r>
              <a:rPr lang="en-US" sz="1200" b="0" baseline="0" dirty="0" smtClean="0">
                <a:latin typeface="+mn-lt"/>
                <a:cs typeface="Avenir Book"/>
              </a:rPr>
              <a:t>refers to the regular and ongoing critical reflection of practice that drives continuous quality improvement. New and established practices are considered to determine how they meet the rights and best interests of each child. This theme can be demonstrated through the educators awareness of the influences on their practice, and their commitment to ongoing learning. </a:t>
            </a:r>
            <a:r>
              <a:rPr lang="en-US" sz="1200" dirty="0" smtClean="0">
                <a:latin typeface="+mn-lt"/>
                <a:cs typeface="Avenir Book"/>
              </a:rPr>
              <a:t/>
            </a:r>
            <a:br>
              <a:rPr lang="en-US" sz="1200" dirty="0" smtClean="0">
                <a:latin typeface="+mn-lt"/>
                <a:cs typeface="Avenir Book"/>
              </a:rPr>
            </a:br>
            <a:r>
              <a:rPr lang="en-US" sz="1200" dirty="0" smtClean="0">
                <a:latin typeface="+mn-lt"/>
                <a:cs typeface="Avenir Book"/>
              </a:rPr>
              <a:t/>
            </a:r>
            <a:br>
              <a:rPr lang="en-US" sz="1200" dirty="0" smtClean="0">
                <a:latin typeface="+mn-lt"/>
                <a:cs typeface="Avenir Book"/>
              </a:rPr>
            </a:br>
            <a:r>
              <a:rPr lang="en-US" sz="1200" b="1" baseline="0" dirty="0" smtClean="0">
                <a:latin typeface="+mn-lt"/>
                <a:cs typeface="Avenir Book"/>
              </a:rPr>
              <a:t>Theme 3: </a:t>
            </a:r>
            <a:r>
              <a:rPr lang="en-US" sz="1200" dirty="0" smtClean="0">
                <a:latin typeface="+mn-lt"/>
                <a:cs typeface="Avenir Book"/>
              </a:rPr>
              <a:t>Practice is shaped by meaningful engagement with </a:t>
            </a:r>
            <a:r>
              <a:rPr lang="en-US" sz="1200" b="1" dirty="0" smtClean="0">
                <a:latin typeface="+mn-lt"/>
                <a:cs typeface="Avenir Book"/>
              </a:rPr>
              <a:t>families and/or community</a:t>
            </a:r>
            <a:r>
              <a:rPr lang="en-US" sz="1200" dirty="0" smtClean="0">
                <a:latin typeface="+mn-lt"/>
                <a:cs typeface="Avenir Book"/>
              </a:rPr>
              <a:t> refers to </a:t>
            </a:r>
            <a:r>
              <a:rPr lang="en-US" sz="1200" dirty="0" err="1" smtClean="0">
                <a:latin typeface="+mn-lt"/>
                <a:cs typeface="Avenir Book"/>
              </a:rPr>
              <a:t>recognising</a:t>
            </a:r>
            <a:r>
              <a:rPr lang="en-US" sz="1200" dirty="0" smtClean="0">
                <a:latin typeface="+mn-lt"/>
                <a:cs typeface="Avenir Book"/>
              </a:rPr>
              <a:t> that the context</a:t>
            </a:r>
            <a:r>
              <a:rPr lang="en-US" sz="1200" baseline="0" dirty="0" smtClean="0">
                <a:latin typeface="+mn-lt"/>
                <a:cs typeface="Avenir Book"/>
              </a:rPr>
              <a:t> of every education and care service is unique. High quality practice will suit the environmental context and location of the service, and will demonstrate shared decision-making and problem solving with the service community while fostering a culture of inclusiveness. This theme can be demonstrated through high quality practice that thoughtfully reflects the voices and strengths and perspectives of the service community. </a:t>
            </a:r>
            <a:endParaRPr lang="en-AU" dirty="0" smtClean="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aseline="0" dirty="0" smtClean="0"/>
          </a:p>
        </p:txBody>
      </p:sp>
      <p:sp>
        <p:nvSpPr>
          <p:cNvPr id="4" name="Slide Number Placeholder 3"/>
          <p:cNvSpPr>
            <a:spLocks noGrp="1"/>
          </p:cNvSpPr>
          <p:nvPr>
            <p:ph type="sldNum" sz="quarter" idx="10"/>
          </p:nvPr>
        </p:nvSpPr>
        <p:spPr/>
        <p:txBody>
          <a:bodyPr/>
          <a:lstStyle/>
          <a:p>
            <a:fld id="{0B29C083-7165-4E1E-B5E6-452956146393}" type="slidenum">
              <a:rPr lang="en-AU" smtClean="0"/>
              <a:t>3</a:t>
            </a:fld>
            <a:endParaRPr lang="en-AU"/>
          </a:p>
        </p:txBody>
      </p:sp>
    </p:spTree>
    <p:extLst>
      <p:ext uri="{BB962C8B-B14F-4D97-AF65-F5344CB8AC3E}">
        <p14:creationId xmlns:p14="http://schemas.microsoft.com/office/powerpoint/2010/main" val="769943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cs typeface="Avenir Book"/>
              </a:rPr>
              <a:t>This slide shows an</a:t>
            </a:r>
            <a:r>
              <a:rPr lang="en-US" sz="1200" baseline="0" dirty="0" smtClean="0">
                <a:latin typeface="+mn-lt"/>
                <a:cs typeface="Avenir Book"/>
              </a:rPr>
              <a:t> overview </a:t>
            </a:r>
            <a:r>
              <a:rPr lang="en-US" sz="1200" dirty="0" smtClean="0">
                <a:latin typeface="+mn-lt"/>
                <a:cs typeface="Avenir Book"/>
              </a:rPr>
              <a:t>of the approach to determining</a:t>
            </a:r>
            <a:r>
              <a:rPr lang="en-US" sz="1200" baseline="0" dirty="0" smtClean="0">
                <a:latin typeface="+mn-lt"/>
                <a:cs typeface="Avenir Book"/>
              </a:rPr>
              <a:t> the</a:t>
            </a:r>
            <a:r>
              <a:rPr lang="en-US" sz="1200" dirty="0" smtClean="0">
                <a:latin typeface="+mn-lt"/>
                <a:cs typeface="Avenir Book"/>
              </a:rPr>
              <a:t> Exceeding rating level for standards.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mn-lt"/>
              <a:cs typeface="Avenir Book"/>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cs typeface="Avenir Book"/>
              </a:rPr>
              <a:t>For a service to be rated Exceeding NQS for a</a:t>
            </a:r>
            <a:r>
              <a:rPr lang="en-US" sz="1200" baseline="0" dirty="0" smtClean="0">
                <a:latin typeface="+mn-lt"/>
                <a:cs typeface="Avenir Book"/>
              </a:rPr>
              <a:t> standard</a:t>
            </a:r>
            <a:r>
              <a:rPr lang="en-US" sz="1200" dirty="0" smtClean="0">
                <a:latin typeface="+mn-lt"/>
                <a:cs typeface="Avenir Book"/>
              </a:rPr>
              <a:t>, all elements</a:t>
            </a:r>
            <a:r>
              <a:rPr lang="en-US" sz="1200" baseline="0" dirty="0" smtClean="0">
                <a:latin typeface="+mn-lt"/>
                <a:cs typeface="Avenir Book"/>
              </a:rPr>
              <a:t> that sit under the standard must be met </a:t>
            </a:r>
            <a:r>
              <a:rPr lang="en-US" sz="1200" b="1" baseline="0" dirty="0" smtClean="0">
                <a:latin typeface="+mn-lt"/>
                <a:cs typeface="Avenir Book"/>
              </a:rPr>
              <a:t>and</a:t>
            </a:r>
            <a:r>
              <a:rPr lang="en-US" sz="1200" baseline="0" dirty="0" smtClean="0">
                <a:latin typeface="+mn-lt"/>
                <a:cs typeface="Avenir Book"/>
              </a:rPr>
              <a:t> the service practice must reflect all three Exceeding themes.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latin typeface="+mn-lt"/>
              <a:cs typeface="Avenir Book"/>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mn-lt"/>
                <a:cs typeface="Avenir Book"/>
              </a:rPr>
              <a:t>If one or more elements that sit under the standard are not met, the standard will be rated Working Towards NQS.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latin typeface="+mn-lt"/>
              <a:cs typeface="Avenir Book"/>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mn-lt"/>
                <a:cs typeface="Avenir Book"/>
              </a:rPr>
              <a:t>If all elements that sit under the standard are met </a:t>
            </a:r>
            <a:r>
              <a:rPr lang="en-US" sz="1200" b="1" baseline="0" dirty="0" smtClean="0">
                <a:latin typeface="+mn-lt"/>
                <a:cs typeface="Avenir Book"/>
              </a:rPr>
              <a:t>but</a:t>
            </a:r>
            <a:r>
              <a:rPr lang="en-US" sz="1200" baseline="0" dirty="0" smtClean="0">
                <a:latin typeface="+mn-lt"/>
                <a:cs typeface="Avenir Book"/>
              </a:rPr>
              <a:t> service practice </a:t>
            </a:r>
            <a:r>
              <a:rPr lang="en-US" sz="1200" b="1" baseline="0" dirty="0" smtClean="0">
                <a:latin typeface="+mn-lt"/>
                <a:cs typeface="Avenir Book"/>
              </a:rPr>
              <a:t>does not </a:t>
            </a:r>
            <a:r>
              <a:rPr lang="en-US" sz="1200" baseline="0" dirty="0" smtClean="0">
                <a:latin typeface="+mn-lt"/>
                <a:cs typeface="Avenir Book"/>
              </a:rPr>
              <a:t>demonstrate all three Exceeding themes, the standard will be rated Meeting NQS.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latin typeface="+mn-lt"/>
              <a:cs typeface="Avenir Book"/>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latin typeface="+mn-lt"/>
              <a:cs typeface="Avenir Book"/>
            </a:endParaRPr>
          </a:p>
        </p:txBody>
      </p:sp>
      <p:sp>
        <p:nvSpPr>
          <p:cNvPr id="4" name="Slide Number Placeholder 3"/>
          <p:cNvSpPr>
            <a:spLocks noGrp="1"/>
          </p:cNvSpPr>
          <p:nvPr>
            <p:ph type="sldNum" sz="quarter" idx="10"/>
          </p:nvPr>
        </p:nvSpPr>
        <p:spPr/>
        <p:txBody>
          <a:bodyPr/>
          <a:lstStyle/>
          <a:p>
            <a:fld id="{0B29C083-7165-4E1E-B5E6-452956146393}" type="slidenum">
              <a:rPr lang="en-AU" smtClean="0"/>
              <a:t>4</a:t>
            </a:fld>
            <a:endParaRPr lang="en-AU"/>
          </a:p>
        </p:txBody>
      </p:sp>
    </p:spTree>
    <p:extLst>
      <p:ext uri="{BB962C8B-B14F-4D97-AF65-F5344CB8AC3E}">
        <p14:creationId xmlns:p14="http://schemas.microsoft.com/office/powerpoint/2010/main" val="1124245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baseline="0" dirty="0" smtClean="0"/>
              <a:t>The approach relies on a shared understanding of what each theme means. </a:t>
            </a:r>
            <a:r>
              <a:rPr lang="en-AU" sz="1200" dirty="0" smtClean="0">
                <a:effectLst/>
                <a:latin typeface="+mn-lt"/>
                <a:ea typeface="Times New Roman" panose="02020603050405020304" pitchFamily="18" charset="0"/>
              </a:rPr>
              <a:t>Governments and ACECQA have worked together and</a:t>
            </a:r>
            <a:r>
              <a:rPr lang="en-AU" sz="1200" baseline="0" dirty="0" smtClean="0">
                <a:effectLst/>
                <a:latin typeface="+mn-lt"/>
                <a:ea typeface="Times New Roman" panose="02020603050405020304" pitchFamily="18" charset="0"/>
              </a:rPr>
              <a:t> with education and care experts to</a:t>
            </a:r>
            <a:r>
              <a:rPr lang="en-AU" sz="1200" dirty="0" smtClean="0">
                <a:effectLst/>
                <a:latin typeface="+mn-lt"/>
                <a:ea typeface="Times New Roman" panose="02020603050405020304" pitchFamily="18" charset="0"/>
              </a:rPr>
              <a:t> develop guidance that clarifies the difference between Meeting and Exceeding for standards.</a:t>
            </a:r>
            <a:r>
              <a:rPr lang="en-AU" sz="1200" baseline="0" dirty="0" smtClean="0">
                <a:effectLst/>
                <a:latin typeface="+mn-lt"/>
                <a:ea typeface="Times New Roman" panose="02020603050405020304" pitchFamily="18" charset="0"/>
              </a:rPr>
              <a:t> This guidance will be used both by services and by assessors to </a:t>
            </a:r>
            <a:r>
              <a:rPr lang="en-AU" sz="1200" dirty="0" smtClean="0">
                <a:effectLst/>
                <a:latin typeface="+mn-lt"/>
                <a:ea typeface="Times New Roman" panose="02020603050405020304" pitchFamily="18" charset="0"/>
              </a:rPr>
              <a:t>ensure consistent and transparent expectations around the difference between Meeting and Exceeding.</a:t>
            </a:r>
            <a:br>
              <a:rPr lang="en-AU" sz="1200" dirty="0" smtClean="0">
                <a:effectLst/>
                <a:latin typeface="+mn-lt"/>
                <a:ea typeface="Times New Roman" panose="02020603050405020304" pitchFamily="18" charset="0"/>
              </a:rPr>
            </a:br>
            <a:endParaRPr lang="en-AU" sz="1200" dirty="0" smtClean="0">
              <a:effectLst/>
              <a:latin typeface="+mn-lt"/>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effectLst/>
                <a:latin typeface="+mn-lt"/>
                <a:ea typeface="Times New Roman" panose="02020603050405020304" pitchFamily="18" charset="0"/>
              </a:rPr>
              <a:t>The new Exceeding guidance will be included in the revised </a:t>
            </a:r>
            <a:r>
              <a:rPr lang="en-US" sz="1200" i="1" baseline="0" dirty="0" smtClean="0">
                <a:effectLst/>
                <a:latin typeface="+mn-lt"/>
                <a:ea typeface="Times New Roman" panose="02020603050405020304" pitchFamily="18" charset="0"/>
              </a:rPr>
              <a:t>Guide to the NQS</a:t>
            </a:r>
            <a:r>
              <a:rPr lang="en-US" sz="1200" i="0" baseline="0" dirty="0" smtClean="0">
                <a:effectLst/>
                <a:latin typeface="+mn-lt"/>
                <a:ea typeface="Times New Roman" panose="02020603050405020304" pitchFamily="18" charset="0"/>
              </a:rPr>
              <a:t>, to be published on the ACECQA website</a:t>
            </a:r>
            <a:r>
              <a:rPr lang="en-US" sz="1200" baseline="0" dirty="0" smtClean="0">
                <a:effectLst/>
                <a:latin typeface="+mn-lt"/>
                <a:ea typeface="Times New Roman" panose="02020603050405020304" pitchFamily="18" charset="0"/>
              </a:rPr>
              <a:t>. The Guide will provide detailed information about each of the themes and about how the themes fit together with each of the standards.</a:t>
            </a:r>
            <a:endParaRPr lang="en-AU" sz="1200" baseline="0" dirty="0" smtClean="0">
              <a:effectLst/>
              <a:latin typeface="+mn-lt"/>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baseline="0" dirty="0" smtClean="0">
              <a:effectLst/>
              <a:latin typeface="+mn-lt"/>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effectLst/>
                <a:latin typeface="+mn-lt"/>
                <a:ea typeface="Times New Roman" panose="02020603050405020304" pitchFamily="18" charset="0"/>
              </a:rPr>
              <a:t>Additional resources will also be made available on the ACECQA website, including an information sheet and printable poster for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effectLst/>
              <a:latin typeface="+mn-lt"/>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effectLst/>
                <a:latin typeface="+mn-lt"/>
                <a:ea typeface="Times New Roman" panose="02020603050405020304" pitchFamily="18" charset="0"/>
              </a:rPr>
              <a:t>All </a:t>
            </a:r>
            <a:r>
              <a:rPr lang="en-US" sz="1200" baseline="0" dirty="0" err="1" smtClean="0">
                <a:effectLst/>
                <a:latin typeface="+mn-lt"/>
                <a:ea typeface="Times New Roman" panose="02020603050405020304" pitchFamily="18" charset="0"/>
              </a:rPr>
              <a:t>authorised</a:t>
            </a:r>
            <a:r>
              <a:rPr lang="en-US" sz="1200" baseline="0" dirty="0" smtClean="0">
                <a:effectLst/>
                <a:latin typeface="+mn-lt"/>
                <a:ea typeface="Times New Roman" panose="02020603050405020304" pitchFamily="18" charset="0"/>
              </a:rPr>
              <a:t> officers will be re-trained on the approach. This re-training is based on the same guidance that will be published in the Guide to the NQS.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baseline="0" dirty="0" smtClean="0">
              <a:effectLst/>
              <a:latin typeface="+mn-lt"/>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baseline="0" dirty="0" smtClean="0">
              <a:effectLst/>
              <a:latin typeface="+mn-lt"/>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dirty="0" smtClean="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0B29C083-7165-4E1E-B5E6-452956146393}" type="slidenum">
              <a:rPr lang="en-AU" smtClean="0"/>
              <a:t>5</a:t>
            </a:fld>
            <a:endParaRPr lang="en-AU"/>
          </a:p>
        </p:txBody>
      </p:sp>
    </p:spTree>
    <p:extLst>
      <p:ext uri="{BB962C8B-B14F-4D97-AF65-F5344CB8AC3E}">
        <p14:creationId xmlns:p14="http://schemas.microsoft.com/office/powerpoint/2010/main" val="171503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E2178F"/>
                </a:solidFill>
              </a:rPr>
              <a:t>[ACECQA to insert thumbnail image of the fact sheet once designed which hyperlinks to it]</a:t>
            </a:r>
            <a:endParaRPr lang="en-AU" b="1" dirty="0" smtClean="0">
              <a:solidFill>
                <a:srgbClr val="E2178F"/>
              </a:solidFill>
            </a:endParaRPr>
          </a:p>
          <a:p>
            <a:endParaRPr lang="en-AU" dirty="0"/>
          </a:p>
        </p:txBody>
      </p:sp>
      <p:sp>
        <p:nvSpPr>
          <p:cNvPr id="4" name="Slide Number Placeholder 3"/>
          <p:cNvSpPr>
            <a:spLocks noGrp="1"/>
          </p:cNvSpPr>
          <p:nvPr>
            <p:ph type="sldNum" sz="quarter" idx="10"/>
          </p:nvPr>
        </p:nvSpPr>
        <p:spPr/>
        <p:txBody>
          <a:bodyPr/>
          <a:lstStyle/>
          <a:p>
            <a:fld id="{0B29C083-7165-4E1E-B5E6-452956146393}" type="slidenum">
              <a:rPr lang="en-AU" smtClean="0"/>
              <a:t>6</a:t>
            </a:fld>
            <a:endParaRPr lang="en-AU"/>
          </a:p>
        </p:txBody>
      </p:sp>
    </p:spTree>
    <p:extLst>
      <p:ext uri="{BB962C8B-B14F-4D97-AF65-F5344CB8AC3E}">
        <p14:creationId xmlns:p14="http://schemas.microsoft.com/office/powerpoint/2010/main" val="1688251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E809EF3E-D972-444A-AFE3-764E556C12C1}" type="datetime1">
              <a:rPr lang="en-US" smtClean="0"/>
              <a:t>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6E22C-606D-434C-A11F-E6C3F9B4703D}" type="slidenum">
              <a:rPr lang="en-US" smtClean="0"/>
              <a:t>‹#›</a:t>
            </a:fld>
            <a:endParaRPr lang="en-US"/>
          </a:p>
        </p:txBody>
      </p:sp>
    </p:spTree>
    <p:extLst>
      <p:ext uri="{BB962C8B-B14F-4D97-AF65-F5344CB8AC3E}">
        <p14:creationId xmlns:p14="http://schemas.microsoft.com/office/powerpoint/2010/main" val="1408116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37001D05-7EA7-4A69-A141-D03AC0FEFA05}" type="datetime1">
              <a:rPr lang="en-US" smtClean="0"/>
              <a:t>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6E22C-606D-434C-A11F-E6C3F9B4703D}" type="slidenum">
              <a:rPr lang="en-US" smtClean="0"/>
              <a:t>‹#›</a:t>
            </a:fld>
            <a:endParaRPr lang="en-US"/>
          </a:p>
        </p:txBody>
      </p:sp>
    </p:spTree>
    <p:extLst>
      <p:ext uri="{BB962C8B-B14F-4D97-AF65-F5344CB8AC3E}">
        <p14:creationId xmlns:p14="http://schemas.microsoft.com/office/powerpoint/2010/main" val="2943957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4C9F5440-8AB7-48EF-90EA-EC4E261C41B3}" type="datetime1">
              <a:rPr lang="en-US" smtClean="0"/>
              <a:t>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6E22C-606D-434C-A11F-E6C3F9B4703D}" type="slidenum">
              <a:rPr lang="en-US" smtClean="0"/>
              <a:t>‹#›</a:t>
            </a:fld>
            <a:endParaRPr lang="en-US"/>
          </a:p>
        </p:txBody>
      </p:sp>
    </p:spTree>
    <p:extLst>
      <p:ext uri="{BB962C8B-B14F-4D97-AF65-F5344CB8AC3E}">
        <p14:creationId xmlns:p14="http://schemas.microsoft.com/office/powerpoint/2010/main" val="1259025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5BF4DBD2-D26D-4F95-84BD-A291FEC73ACF}" type="datetime1">
              <a:rPr lang="en-US" smtClean="0"/>
              <a:t>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6E22C-606D-434C-A11F-E6C3F9B4703D}" type="slidenum">
              <a:rPr lang="en-US" smtClean="0"/>
              <a:t>‹#›</a:t>
            </a:fld>
            <a:endParaRPr lang="en-US"/>
          </a:p>
        </p:txBody>
      </p:sp>
    </p:spTree>
    <p:extLst>
      <p:ext uri="{BB962C8B-B14F-4D97-AF65-F5344CB8AC3E}">
        <p14:creationId xmlns:p14="http://schemas.microsoft.com/office/powerpoint/2010/main" val="1615132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4C7094A0-E41E-4CC6-A6AD-8869ACFA6FB7}" type="datetime1">
              <a:rPr lang="en-US" smtClean="0"/>
              <a:t>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6E22C-606D-434C-A11F-E6C3F9B4703D}" type="slidenum">
              <a:rPr lang="en-US" smtClean="0"/>
              <a:t>‹#›</a:t>
            </a:fld>
            <a:endParaRPr lang="en-US"/>
          </a:p>
        </p:txBody>
      </p:sp>
    </p:spTree>
    <p:extLst>
      <p:ext uri="{BB962C8B-B14F-4D97-AF65-F5344CB8AC3E}">
        <p14:creationId xmlns:p14="http://schemas.microsoft.com/office/powerpoint/2010/main" val="327760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E539F832-9939-4F05-A2F2-45513C377B10}" type="datetime1">
              <a:rPr lang="en-US" smtClean="0"/>
              <a:t>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C6E22C-606D-434C-A11F-E6C3F9B4703D}" type="slidenum">
              <a:rPr lang="en-US" smtClean="0"/>
              <a:t>‹#›</a:t>
            </a:fld>
            <a:endParaRPr lang="en-US"/>
          </a:p>
        </p:txBody>
      </p:sp>
    </p:spTree>
    <p:extLst>
      <p:ext uri="{BB962C8B-B14F-4D97-AF65-F5344CB8AC3E}">
        <p14:creationId xmlns:p14="http://schemas.microsoft.com/office/powerpoint/2010/main" val="3927917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A7713AF5-8182-4D95-A3BE-122796EE4D3C}" type="datetime1">
              <a:rPr lang="en-US" smtClean="0"/>
              <a:t>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C6E22C-606D-434C-A11F-E6C3F9B4703D}" type="slidenum">
              <a:rPr lang="en-US" smtClean="0"/>
              <a:t>‹#›</a:t>
            </a:fld>
            <a:endParaRPr lang="en-US"/>
          </a:p>
        </p:txBody>
      </p:sp>
    </p:spTree>
    <p:extLst>
      <p:ext uri="{BB962C8B-B14F-4D97-AF65-F5344CB8AC3E}">
        <p14:creationId xmlns:p14="http://schemas.microsoft.com/office/powerpoint/2010/main" val="2707762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B61AF0FF-11E5-4530-9418-4CF5DF45B22D}" type="datetime1">
              <a:rPr lang="en-US" smtClean="0"/>
              <a:t>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C6E22C-606D-434C-A11F-E6C3F9B4703D}" type="slidenum">
              <a:rPr lang="en-US" smtClean="0"/>
              <a:t>‹#›</a:t>
            </a:fld>
            <a:endParaRPr lang="en-US"/>
          </a:p>
        </p:txBody>
      </p:sp>
    </p:spTree>
    <p:extLst>
      <p:ext uri="{BB962C8B-B14F-4D97-AF65-F5344CB8AC3E}">
        <p14:creationId xmlns:p14="http://schemas.microsoft.com/office/powerpoint/2010/main" val="3172418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A227F1-ADA1-4C32-811C-38AD38F29049}" type="datetime1">
              <a:rPr lang="en-US" smtClean="0"/>
              <a:t>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C6E22C-606D-434C-A11F-E6C3F9B4703D}" type="slidenum">
              <a:rPr lang="en-US" smtClean="0"/>
              <a:t>‹#›</a:t>
            </a:fld>
            <a:endParaRPr lang="en-US"/>
          </a:p>
        </p:txBody>
      </p:sp>
    </p:spTree>
    <p:extLst>
      <p:ext uri="{BB962C8B-B14F-4D97-AF65-F5344CB8AC3E}">
        <p14:creationId xmlns:p14="http://schemas.microsoft.com/office/powerpoint/2010/main" val="3673538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5BEB4148-7A4D-47A4-AA63-5AB9DE4BC7CD}" type="datetime1">
              <a:rPr lang="en-US" smtClean="0"/>
              <a:t>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C6E22C-606D-434C-A11F-E6C3F9B4703D}" type="slidenum">
              <a:rPr lang="en-US" smtClean="0"/>
              <a:t>‹#›</a:t>
            </a:fld>
            <a:endParaRPr lang="en-US"/>
          </a:p>
        </p:txBody>
      </p:sp>
    </p:spTree>
    <p:extLst>
      <p:ext uri="{BB962C8B-B14F-4D97-AF65-F5344CB8AC3E}">
        <p14:creationId xmlns:p14="http://schemas.microsoft.com/office/powerpoint/2010/main" val="34648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214A4347-7743-4370-8144-F2340DED055C}" type="datetime1">
              <a:rPr lang="en-US" smtClean="0"/>
              <a:t>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C6E22C-606D-434C-A11F-E6C3F9B4703D}" type="slidenum">
              <a:rPr lang="en-US" smtClean="0"/>
              <a:t>‹#›</a:t>
            </a:fld>
            <a:endParaRPr lang="en-US"/>
          </a:p>
        </p:txBody>
      </p:sp>
    </p:spTree>
    <p:extLst>
      <p:ext uri="{BB962C8B-B14F-4D97-AF65-F5344CB8AC3E}">
        <p14:creationId xmlns:p14="http://schemas.microsoft.com/office/powerpoint/2010/main" val="1036978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09655C-C2BD-4FBC-86FE-8D669EA09AE1}" type="datetime1">
              <a:rPr lang="en-US" smtClean="0"/>
              <a:t>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C6E22C-606D-434C-A11F-E6C3F9B4703D}" type="slidenum">
              <a:rPr lang="en-US" smtClean="0"/>
              <a:t>‹#›</a:t>
            </a:fld>
            <a:endParaRPr lang="en-US"/>
          </a:p>
        </p:txBody>
      </p:sp>
    </p:spTree>
    <p:extLst>
      <p:ext uri="{BB962C8B-B14F-4D97-AF65-F5344CB8AC3E}">
        <p14:creationId xmlns:p14="http://schemas.microsoft.com/office/powerpoint/2010/main" val="2327129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acecqa.gov.au/nqf-change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www.acecqa.gov.au/news-media/acecqa-newsletters" TargetMode="External"/><Relationship Id="rId4" Type="http://schemas.openxmlformats.org/officeDocument/2006/relationships/hyperlink" Target="http://www.acecqa.gov.au/nqf-changes/decisionrisfaq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G_3096.jpg"/>
          <p:cNvPicPr>
            <a:picLocks noGrp="1"/>
          </p:cNvPicPr>
          <p:nvPr>
            <p:ph idx="1"/>
          </p:nvPr>
        </p:nvPicPr>
        <p:blipFill rotWithShape="1">
          <a:blip r:embed="rId3" cstate="email">
            <a:extLst>
              <a:ext uri="{28A0092B-C50C-407E-A947-70E740481C1C}">
                <a14:useLocalDpi xmlns:a14="http://schemas.microsoft.com/office/drawing/2010/main"/>
              </a:ext>
            </a:extLst>
          </a:blip>
          <a:srcRect l="-4"/>
          <a:stretch/>
        </p:blipFill>
        <p:spPr>
          <a:xfrm>
            <a:off x="0" y="3"/>
            <a:ext cx="9162000" cy="6879445"/>
          </a:xfrm>
        </p:spPr>
      </p:pic>
      <p:sp>
        <p:nvSpPr>
          <p:cNvPr id="5" name="Rectangle 4"/>
          <p:cNvSpPr/>
          <p:nvPr/>
        </p:nvSpPr>
        <p:spPr>
          <a:xfrm>
            <a:off x="-22726" y="0"/>
            <a:ext cx="9173172" cy="6858000"/>
          </a:xfrm>
          <a:prstGeom prst="rect">
            <a:avLst/>
          </a:prstGeom>
          <a:solidFill>
            <a:schemeClr val="tx1">
              <a:alpha val="58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324090" y="1932022"/>
            <a:ext cx="8472668" cy="1077218"/>
          </a:xfrm>
          <a:prstGeom prst="rect">
            <a:avLst/>
          </a:prstGeom>
          <a:noFill/>
        </p:spPr>
        <p:txBody>
          <a:bodyPr wrap="square" rtlCol="0">
            <a:spAutoFit/>
          </a:bodyPr>
          <a:lstStyle/>
          <a:p>
            <a:pPr algn="ctr"/>
            <a:r>
              <a:rPr lang="en-US" sz="3200" b="1" dirty="0" smtClean="0">
                <a:solidFill>
                  <a:srgbClr val="FFFFFF"/>
                </a:solidFill>
                <a:latin typeface="Arial Black"/>
                <a:cs typeface="Arial Black"/>
              </a:rPr>
              <a:t>Changes to the NQS, assessment and rating, and rating levels</a:t>
            </a:r>
            <a:endParaRPr lang="en-US" sz="3200" b="1" dirty="0">
              <a:solidFill>
                <a:srgbClr val="FFFFFF"/>
              </a:solidFill>
              <a:latin typeface="Arial Black"/>
              <a:cs typeface="Arial Black"/>
            </a:endParaRPr>
          </a:p>
        </p:txBody>
      </p:sp>
      <p:sp>
        <p:nvSpPr>
          <p:cNvPr id="8" name="TextBox 7"/>
          <p:cNvSpPr txBox="1"/>
          <p:nvPr/>
        </p:nvSpPr>
        <p:spPr>
          <a:xfrm>
            <a:off x="1304154" y="3514365"/>
            <a:ext cx="6753621" cy="1077218"/>
          </a:xfrm>
          <a:prstGeom prst="rect">
            <a:avLst/>
          </a:prstGeom>
          <a:noFill/>
        </p:spPr>
        <p:txBody>
          <a:bodyPr wrap="square" rtlCol="0">
            <a:spAutoFit/>
          </a:bodyPr>
          <a:lstStyle/>
          <a:p>
            <a:r>
              <a:rPr lang="en-US" sz="3200" b="1" dirty="0" smtClean="0">
                <a:solidFill>
                  <a:srgbClr val="FF8C2F"/>
                </a:solidFill>
                <a:latin typeface="Arial Black"/>
                <a:cs typeface="Arial Black"/>
              </a:rPr>
              <a:t>Determining the Exceeding rating level for standards</a:t>
            </a:r>
            <a:endParaRPr lang="en-US" sz="3200" b="1" dirty="0">
              <a:solidFill>
                <a:srgbClr val="FF8C2F"/>
              </a:solidFill>
              <a:latin typeface="Arial Black"/>
              <a:cs typeface="Arial Black"/>
            </a:endParaRPr>
          </a:p>
        </p:txBody>
      </p:sp>
      <p:cxnSp>
        <p:nvCxnSpPr>
          <p:cNvPr id="16" name="Straight Connector 15"/>
          <p:cNvCxnSpPr/>
          <p:nvPr/>
        </p:nvCxnSpPr>
        <p:spPr>
          <a:xfrm>
            <a:off x="1273600" y="4618560"/>
            <a:ext cx="6863734" cy="734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 name="Slide Number Placeholder 2"/>
          <p:cNvSpPr>
            <a:spLocks noGrp="1"/>
          </p:cNvSpPr>
          <p:nvPr>
            <p:ph type="sldNum" sz="quarter" idx="12"/>
          </p:nvPr>
        </p:nvSpPr>
        <p:spPr/>
        <p:txBody>
          <a:bodyPr/>
          <a:lstStyle/>
          <a:p>
            <a:fld id="{2AC6E22C-606D-434C-A11F-E6C3F9B4703D}" type="slidenum">
              <a:rPr lang="en-US" smtClean="0"/>
              <a:t>1</a:t>
            </a:fld>
            <a:endParaRPr lang="en-US"/>
          </a:p>
        </p:txBody>
      </p:sp>
    </p:spTree>
    <p:extLst>
      <p:ext uri="{BB962C8B-B14F-4D97-AF65-F5344CB8AC3E}">
        <p14:creationId xmlns:p14="http://schemas.microsoft.com/office/powerpoint/2010/main" val="17973765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955" y="342902"/>
            <a:ext cx="7591473" cy="1421928"/>
          </a:xfrm>
          <a:prstGeom prst="rect">
            <a:avLst/>
          </a:prstGeom>
          <a:noFill/>
        </p:spPr>
        <p:txBody>
          <a:bodyPr wrap="square" rtlCol="0">
            <a:spAutoFit/>
          </a:bodyPr>
          <a:lstStyle/>
          <a:p>
            <a:pPr>
              <a:lnSpc>
                <a:spcPct val="90000"/>
              </a:lnSpc>
            </a:pPr>
            <a:r>
              <a:rPr lang="en-US" sz="3200" b="1" dirty="0" smtClean="0">
                <a:latin typeface="Arial Black"/>
                <a:cs typeface="Arial Black"/>
              </a:rPr>
              <a:t>Changes to the NQF</a:t>
            </a:r>
            <a:br>
              <a:rPr lang="en-US" sz="3200" b="1" dirty="0" smtClean="0">
                <a:latin typeface="Arial Black"/>
                <a:cs typeface="Arial Black"/>
              </a:rPr>
            </a:br>
            <a:r>
              <a:rPr lang="en-US" sz="3200" b="1" dirty="0" smtClean="0">
                <a:solidFill>
                  <a:srgbClr val="FF8C2F"/>
                </a:solidFill>
                <a:latin typeface="Arial Black"/>
                <a:cs typeface="Arial Black"/>
              </a:rPr>
              <a:t>Determining the Exceeding rating level for standards</a:t>
            </a:r>
            <a:endParaRPr lang="en-US" sz="3200" b="1" dirty="0">
              <a:solidFill>
                <a:srgbClr val="FF8C2F"/>
              </a:solidFill>
              <a:latin typeface="Arial Black"/>
              <a:cs typeface="Arial Black"/>
            </a:endParaRPr>
          </a:p>
        </p:txBody>
      </p:sp>
      <p:cxnSp>
        <p:nvCxnSpPr>
          <p:cNvPr id="8" name="Straight Connector 7"/>
          <p:cNvCxnSpPr/>
          <p:nvPr/>
        </p:nvCxnSpPr>
        <p:spPr>
          <a:xfrm>
            <a:off x="4122615" y="2627923"/>
            <a:ext cx="4835770" cy="1"/>
          </a:xfrm>
          <a:prstGeom prst="line">
            <a:avLst/>
          </a:prstGeom>
          <a:ln>
            <a:solidFill>
              <a:srgbClr val="FF8C2F"/>
            </a:solidFill>
          </a:ln>
          <a:effectLst/>
        </p:spPr>
        <p:style>
          <a:lnRef idx="2">
            <a:schemeClr val="accent1"/>
          </a:lnRef>
          <a:fillRef idx="0">
            <a:schemeClr val="accent1"/>
          </a:fillRef>
          <a:effectRef idx="1">
            <a:schemeClr val="accent1"/>
          </a:effectRef>
          <a:fontRef idx="minor">
            <a:schemeClr val="tx1"/>
          </a:fontRef>
        </p:style>
      </p:cxnSp>
      <p:sp>
        <p:nvSpPr>
          <p:cNvPr id="3" name="Slide Number Placeholder 2"/>
          <p:cNvSpPr>
            <a:spLocks noGrp="1"/>
          </p:cNvSpPr>
          <p:nvPr>
            <p:ph type="sldNum" sz="quarter" idx="12"/>
          </p:nvPr>
        </p:nvSpPr>
        <p:spPr/>
        <p:txBody>
          <a:bodyPr/>
          <a:lstStyle/>
          <a:p>
            <a:fld id="{2AC6E22C-606D-434C-A11F-E6C3F9B4703D}" type="slidenum">
              <a:rPr lang="en-US" smtClean="0"/>
              <a:t>2</a:t>
            </a:fld>
            <a:endParaRPr lang="en-US" dirty="0"/>
          </a:p>
        </p:txBody>
      </p:sp>
      <p:sp>
        <p:nvSpPr>
          <p:cNvPr id="9" name="TextBox 8"/>
          <p:cNvSpPr txBox="1"/>
          <p:nvPr/>
        </p:nvSpPr>
        <p:spPr>
          <a:xfrm>
            <a:off x="3098043" y="2142598"/>
            <a:ext cx="5838902" cy="461665"/>
          </a:xfrm>
          <a:prstGeom prst="rect">
            <a:avLst/>
          </a:prstGeom>
          <a:noFill/>
        </p:spPr>
        <p:txBody>
          <a:bodyPr wrap="square" rtlCol="0">
            <a:spAutoFit/>
          </a:bodyPr>
          <a:lstStyle/>
          <a:p>
            <a:r>
              <a:rPr lang="en-US" sz="2400" b="1" dirty="0" smtClean="0"/>
              <a:t>Clarifying the benchmark for Exceeding NQS</a:t>
            </a:r>
            <a:endParaRPr lang="en-AU" sz="2400" b="1" dirty="0"/>
          </a:p>
        </p:txBody>
      </p:sp>
      <p:sp>
        <p:nvSpPr>
          <p:cNvPr id="21" name="TextBox 20"/>
          <p:cNvSpPr txBox="1"/>
          <p:nvPr/>
        </p:nvSpPr>
        <p:spPr>
          <a:xfrm>
            <a:off x="571737" y="3333391"/>
            <a:ext cx="6890608" cy="3170099"/>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AU" sz="2000" dirty="0" smtClean="0">
                <a:latin typeface="Avenir Book"/>
                <a:cs typeface="Avenir Book"/>
              </a:rPr>
              <a:t>Exceeding means going above and beyond what is expected at the Meeting level for a standard</a:t>
            </a:r>
          </a:p>
          <a:p>
            <a:pPr marL="285750" indent="-285750">
              <a:spcAft>
                <a:spcPts val="1200"/>
              </a:spcAft>
              <a:buFont typeface="Arial" panose="020B0604020202020204" pitchFamily="34" charset="0"/>
              <a:buChar char="•"/>
            </a:pPr>
            <a:r>
              <a:rPr lang="en-AU" sz="2000" dirty="0" smtClean="0">
                <a:latin typeface="Avenir Book"/>
                <a:cs typeface="Avenir Book"/>
              </a:rPr>
              <a:t>Currently </a:t>
            </a:r>
            <a:r>
              <a:rPr lang="en-AU" sz="2000" dirty="0">
                <a:latin typeface="Avenir Book"/>
                <a:cs typeface="Avenir Book"/>
              </a:rPr>
              <a:t>guidance </a:t>
            </a:r>
            <a:r>
              <a:rPr lang="en-AU" sz="2000" dirty="0" smtClean="0">
                <a:latin typeface="Avenir Book"/>
                <a:cs typeface="Avenir Book"/>
              </a:rPr>
              <a:t>is limited on </a:t>
            </a:r>
            <a:r>
              <a:rPr lang="en-AU" sz="2000" dirty="0">
                <a:latin typeface="Avenir Book"/>
                <a:cs typeface="Avenir Book"/>
              </a:rPr>
              <a:t>the distinction </a:t>
            </a:r>
            <a:r>
              <a:rPr lang="en-AU" sz="2000" dirty="0" smtClean="0">
                <a:latin typeface="Avenir Book"/>
                <a:cs typeface="Avenir Book"/>
              </a:rPr>
              <a:t>between Meeting </a:t>
            </a:r>
            <a:r>
              <a:rPr lang="en-AU" sz="2000" dirty="0">
                <a:latin typeface="Avenir Book"/>
                <a:cs typeface="Avenir Book"/>
              </a:rPr>
              <a:t>and Exceeding </a:t>
            </a:r>
          </a:p>
          <a:p>
            <a:pPr marL="285750" indent="-285750">
              <a:spcAft>
                <a:spcPts val="1200"/>
              </a:spcAft>
              <a:buFont typeface="Arial" panose="020B0604020202020204" pitchFamily="34" charset="0"/>
              <a:buChar char="•"/>
            </a:pPr>
            <a:r>
              <a:rPr lang="en-AU" sz="2000" dirty="0" smtClean="0">
                <a:latin typeface="Avenir Book"/>
                <a:cs typeface="Avenir Book"/>
              </a:rPr>
              <a:t>Opportunity to make this higher quality benchmark more readily understood</a:t>
            </a:r>
          </a:p>
          <a:p>
            <a:pPr marL="285750" indent="-285750">
              <a:spcAft>
                <a:spcPts val="1200"/>
              </a:spcAft>
              <a:buFont typeface="Arial" panose="020B0604020202020204" pitchFamily="34" charset="0"/>
              <a:buChar char="•"/>
            </a:pPr>
            <a:r>
              <a:rPr lang="en-AU" sz="2000" dirty="0" smtClean="0">
                <a:latin typeface="Avenir Book"/>
                <a:cs typeface="Avenir Book"/>
              </a:rPr>
              <a:t>From 1 February 2018 with revised NQS</a:t>
            </a:r>
          </a:p>
          <a:p>
            <a:pPr marL="285750" indent="-285750">
              <a:spcAft>
                <a:spcPts val="1200"/>
              </a:spcAft>
              <a:buFont typeface="Arial" panose="020B0604020202020204" pitchFamily="34" charset="0"/>
              <a:buChar char="•"/>
            </a:pPr>
            <a:endParaRPr lang="en-AU" sz="2000" dirty="0">
              <a:latin typeface="Avenir Book"/>
              <a:cs typeface="Avenir Book"/>
            </a:endParaRPr>
          </a:p>
        </p:txBody>
      </p:sp>
      <p:sp>
        <p:nvSpPr>
          <p:cNvPr id="22" name="TextBox 21"/>
          <p:cNvSpPr txBox="1"/>
          <p:nvPr/>
        </p:nvSpPr>
        <p:spPr>
          <a:xfrm>
            <a:off x="451609" y="2823920"/>
            <a:ext cx="1251067" cy="369332"/>
          </a:xfrm>
          <a:prstGeom prst="rect">
            <a:avLst/>
          </a:prstGeom>
          <a:noFill/>
        </p:spPr>
        <p:txBody>
          <a:bodyPr wrap="square" rtlCol="0">
            <a:spAutoFit/>
          </a:bodyPr>
          <a:lstStyle/>
          <a:p>
            <a:r>
              <a:rPr lang="en-US" i="1" dirty="0" smtClean="0">
                <a:solidFill>
                  <a:schemeClr val="bg1">
                    <a:lumMod val="50000"/>
                  </a:schemeClr>
                </a:solidFill>
                <a:latin typeface="Avenir Book"/>
                <a:cs typeface="Avenir Book"/>
              </a:rPr>
              <a:t>Overview </a:t>
            </a:r>
            <a:endParaRPr lang="en-US" i="1" dirty="0">
              <a:solidFill>
                <a:schemeClr val="bg1">
                  <a:lumMod val="50000"/>
                </a:schemeClr>
              </a:solidFill>
              <a:latin typeface="Avenir Book"/>
              <a:cs typeface="Avenir Book"/>
            </a:endParaRPr>
          </a:p>
        </p:txBody>
      </p:sp>
    </p:spTree>
    <p:extLst>
      <p:ext uri="{BB962C8B-B14F-4D97-AF65-F5344CB8AC3E}">
        <p14:creationId xmlns:p14="http://schemas.microsoft.com/office/powerpoint/2010/main" val="34621586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955" y="342902"/>
            <a:ext cx="7591473" cy="1421928"/>
          </a:xfrm>
          <a:prstGeom prst="rect">
            <a:avLst/>
          </a:prstGeom>
          <a:noFill/>
        </p:spPr>
        <p:txBody>
          <a:bodyPr wrap="square" rtlCol="0">
            <a:spAutoFit/>
          </a:bodyPr>
          <a:lstStyle/>
          <a:p>
            <a:pPr>
              <a:lnSpc>
                <a:spcPct val="90000"/>
              </a:lnSpc>
            </a:pPr>
            <a:r>
              <a:rPr lang="en-US" sz="3200" b="1" dirty="0" smtClean="0">
                <a:latin typeface="Arial Black"/>
                <a:cs typeface="Arial Black"/>
              </a:rPr>
              <a:t>Changes to the NQF</a:t>
            </a:r>
            <a:br>
              <a:rPr lang="en-US" sz="3200" b="1" dirty="0" smtClean="0">
                <a:latin typeface="Arial Black"/>
                <a:cs typeface="Arial Black"/>
              </a:rPr>
            </a:br>
            <a:r>
              <a:rPr lang="en-US" sz="3200" b="1" dirty="0" smtClean="0">
                <a:solidFill>
                  <a:srgbClr val="FF8C2F"/>
                </a:solidFill>
                <a:latin typeface="Arial Black"/>
                <a:cs typeface="Arial Black"/>
              </a:rPr>
              <a:t>Determining the Exceeding rating level for standards</a:t>
            </a:r>
            <a:endParaRPr lang="en-US" sz="3200" b="1" dirty="0">
              <a:solidFill>
                <a:srgbClr val="FF8C2F"/>
              </a:solidFill>
              <a:latin typeface="Arial Black"/>
              <a:cs typeface="Arial Black"/>
            </a:endParaRPr>
          </a:p>
        </p:txBody>
      </p:sp>
      <p:sp>
        <p:nvSpPr>
          <p:cNvPr id="5" name="TextBox 4"/>
          <p:cNvSpPr txBox="1"/>
          <p:nvPr/>
        </p:nvSpPr>
        <p:spPr>
          <a:xfrm>
            <a:off x="231900" y="3335771"/>
            <a:ext cx="2287464" cy="2554545"/>
          </a:xfrm>
          <a:prstGeom prst="rect">
            <a:avLst/>
          </a:prstGeom>
          <a:noFill/>
        </p:spPr>
        <p:txBody>
          <a:bodyPr wrap="square" rtlCol="0">
            <a:spAutoFit/>
          </a:bodyPr>
          <a:lstStyle/>
          <a:p>
            <a:r>
              <a:rPr lang="en-US" sz="2000" b="1" dirty="0">
                <a:latin typeface="Avenir Book"/>
                <a:cs typeface="Avenir Book"/>
              </a:rPr>
              <a:t>The higher level of quality </a:t>
            </a:r>
            <a:r>
              <a:rPr lang="en-US" sz="2000" b="1" dirty="0" smtClean="0">
                <a:latin typeface="Avenir Book"/>
                <a:cs typeface="Avenir Book"/>
              </a:rPr>
              <a:t>expected at the Exceeding rating level is described by the three Exceeding themes.</a:t>
            </a:r>
            <a:endParaRPr lang="en-US" sz="2000" b="1" dirty="0">
              <a:latin typeface="Avenir Book"/>
              <a:cs typeface="Avenir Book"/>
            </a:endParaRPr>
          </a:p>
        </p:txBody>
      </p:sp>
      <p:sp>
        <p:nvSpPr>
          <p:cNvPr id="6" name="TextBox 5"/>
          <p:cNvSpPr txBox="1"/>
          <p:nvPr/>
        </p:nvSpPr>
        <p:spPr>
          <a:xfrm>
            <a:off x="3199688" y="2865935"/>
            <a:ext cx="5330163" cy="830997"/>
          </a:xfrm>
          <a:prstGeom prst="rect">
            <a:avLst/>
          </a:prstGeom>
          <a:noFill/>
        </p:spPr>
        <p:txBody>
          <a:bodyPr wrap="square" rtlCol="0">
            <a:spAutoFit/>
          </a:bodyPr>
          <a:lstStyle/>
          <a:p>
            <a:r>
              <a:rPr lang="en-US" sz="1600" dirty="0" smtClean="0">
                <a:solidFill>
                  <a:schemeClr val="bg1">
                    <a:lumMod val="50000"/>
                  </a:schemeClr>
                </a:solidFill>
                <a:latin typeface="Avenir Book"/>
                <a:cs typeface="Avenir Book"/>
              </a:rPr>
              <a:t>To achieve a rating of Exceeding for any standard, the Exceeding themes will be demonstrated in service practice for that standard:</a:t>
            </a:r>
            <a:endParaRPr lang="en-US" sz="1600" dirty="0">
              <a:solidFill>
                <a:schemeClr val="bg1">
                  <a:lumMod val="50000"/>
                </a:schemeClr>
              </a:solidFill>
              <a:latin typeface="Avenir Book"/>
              <a:cs typeface="Avenir Book"/>
            </a:endParaRPr>
          </a:p>
        </p:txBody>
      </p:sp>
      <p:cxnSp>
        <p:nvCxnSpPr>
          <p:cNvPr id="8" name="Straight Connector 7"/>
          <p:cNvCxnSpPr/>
          <p:nvPr/>
        </p:nvCxnSpPr>
        <p:spPr>
          <a:xfrm>
            <a:off x="4122615" y="2627923"/>
            <a:ext cx="4835770" cy="1"/>
          </a:xfrm>
          <a:prstGeom prst="line">
            <a:avLst/>
          </a:prstGeom>
          <a:ln>
            <a:solidFill>
              <a:srgbClr val="FF8C2F"/>
            </a:solidFill>
          </a:ln>
          <a:effectLst/>
        </p:spPr>
        <p:style>
          <a:lnRef idx="2">
            <a:schemeClr val="accent1"/>
          </a:lnRef>
          <a:fillRef idx="0">
            <a:schemeClr val="accent1"/>
          </a:fillRef>
          <a:effectRef idx="1">
            <a:schemeClr val="accent1"/>
          </a:effectRef>
          <a:fontRef idx="minor">
            <a:schemeClr val="tx1"/>
          </a:fontRef>
        </p:style>
      </p:cxnSp>
      <p:sp>
        <p:nvSpPr>
          <p:cNvPr id="3" name="Slide Number Placeholder 2"/>
          <p:cNvSpPr>
            <a:spLocks noGrp="1"/>
          </p:cNvSpPr>
          <p:nvPr>
            <p:ph type="sldNum" sz="quarter" idx="12"/>
          </p:nvPr>
        </p:nvSpPr>
        <p:spPr/>
        <p:txBody>
          <a:bodyPr/>
          <a:lstStyle/>
          <a:p>
            <a:fld id="{2AC6E22C-606D-434C-A11F-E6C3F9B4703D}" type="slidenum">
              <a:rPr lang="en-US" smtClean="0"/>
              <a:t>3</a:t>
            </a:fld>
            <a:endParaRPr lang="en-US" dirty="0"/>
          </a:p>
        </p:txBody>
      </p:sp>
      <p:sp>
        <p:nvSpPr>
          <p:cNvPr id="9" name="TextBox 8"/>
          <p:cNvSpPr txBox="1"/>
          <p:nvPr/>
        </p:nvSpPr>
        <p:spPr>
          <a:xfrm>
            <a:off x="4122615" y="2153108"/>
            <a:ext cx="3721261" cy="461665"/>
          </a:xfrm>
          <a:prstGeom prst="rect">
            <a:avLst/>
          </a:prstGeom>
          <a:noFill/>
        </p:spPr>
        <p:txBody>
          <a:bodyPr wrap="square" rtlCol="0">
            <a:spAutoFit/>
          </a:bodyPr>
          <a:lstStyle/>
          <a:p>
            <a:r>
              <a:rPr lang="en-US" sz="2400" b="1" dirty="0" smtClean="0"/>
              <a:t>The Exceeding Themes</a:t>
            </a:r>
            <a:endParaRPr lang="en-AU" sz="2400" b="1" dirty="0"/>
          </a:p>
        </p:txBody>
      </p:sp>
      <p:grpSp>
        <p:nvGrpSpPr>
          <p:cNvPr id="18" name="Group 17"/>
          <p:cNvGrpSpPr/>
          <p:nvPr/>
        </p:nvGrpSpPr>
        <p:grpSpPr>
          <a:xfrm>
            <a:off x="2975624" y="4513106"/>
            <a:ext cx="1826803" cy="1077218"/>
            <a:chOff x="3217459" y="3972645"/>
            <a:chExt cx="1826803" cy="1077218"/>
          </a:xfrm>
        </p:grpSpPr>
        <p:sp>
          <p:nvSpPr>
            <p:cNvPr id="10" name="TextBox 9"/>
            <p:cNvSpPr txBox="1"/>
            <p:nvPr/>
          </p:nvSpPr>
          <p:spPr>
            <a:xfrm>
              <a:off x="3528350" y="3972645"/>
              <a:ext cx="1515912" cy="1077218"/>
            </a:xfrm>
            <a:prstGeom prst="rect">
              <a:avLst/>
            </a:prstGeom>
            <a:noFill/>
          </p:spPr>
          <p:txBody>
            <a:bodyPr wrap="square" rtlCol="0">
              <a:spAutoFit/>
            </a:bodyPr>
            <a:lstStyle/>
            <a:p>
              <a:r>
                <a:rPr lang="en-US" sz="1600" dirty="0" smtClean="0">
                  <a:latin typeface="Avenir Book"/>
                  <a:cs typeface="Avenir Book"/>
                </a:rPr>
                <a:t>Practice is </a:t>
              </a:r>
              <a:r>
                <a:rPr lang="en-US" sz="1600" b="1" dirty="0" smtClean="0">
                  <a:latin typeface="Avenir Book"/>
                  <a:cs typeface="Avenir Book"/>
                </a:rPr>
                <a:t>embedded</a:t>
              </a:r>
              <a:r>
                <a:rPr lang="en-US" sz="1600" dirty="0" smtClean="0">
                  <a:latin typeface="Avenir Book"/>
                  <a:cs typeface="Avenir Book"/>
                </a:rPr>
                <a:t> in service operations</a:t>
              </a:r>
              <a:endParaRPr lang="en-US" sz="1600" dirty="0">
                <a:latin typeface="Avenir Book"/>
                <a:cs typeface="Avenir Book"/>
              </a:endParaRPr>
            </a:p>
          </p:txBody>
        </p:sp>
        <p:sp>
          <p:nvSpPr>
            <p:cNvPr id="14" name="TextBox 13"/>
            <p:cNvSpPr txBox="1"/>
            <p:nvPr/>
          </p:nvSpPr>
          <p:spPr>
            <a:xfrm>
              <a:off x="3217459" y="3972645"/>
              <a:ext cx="370390" cy="523220"/>
            </a:xfrm>
            <a:prstGeom prst="rect">
              <a:avLst/>
            </a:prstGeom>
            <a:noFill/>
          </p:spPr>
          <p:txBody>
            <a:bodyPr wrap="square" rtlCol="0">
              <a:spAutoFit/>
            </a:bodyPr>
            <a:lstStyle/>
            <a:p>
              <a:r>
                <a:rPr lang="en-US" sz="2800" b="1" dirty="0">
                  <a:solidFill>
                    <a:srgbClr val="FF8C2F"/>
                  </a:solidFill>
                  <a:latin typeface="Arial Black"/>
                  <a:cs typeface="Arial Black"/>
                </a:rPr>
                <a:t>1</a:t>
              </a:r>
              <a:endParaRPr lang="en-AU" sz="2800" b="1" dirty="0">
                <a:solidFill>
                  <a:srgbClr val="FF8C2F"/>
                </a:solidFill>
                <a:latin typeface="Arial Black"/>
                <a:cs typeface="Arial Black"/>
              </a:endParaRPr>
            </a:p>
          </p:txBody>
        </p:sp>
      </p:grpSp>
      <p:grpSp>
        <p:nvGrpSpPr>
          <p:cNvPr id="19" name="Group 18"/>
          <p:cNvGrpSpPr/>
          <p:nvPr/>
        </p:nvGrpSpPr>
        <p:grpSpPr>
          <a:xfrm>
            <a:off x="5051691" y="4191668"/>
            <a:ext cx="1754902" cy="1099827"/>
            <a:chOff x="5067412" y="3931152"/>
            <a:chExt cx="1754902" cy="1099827"/>
          </a:xfrm>
        </p:grpSpPr>
        <p:sp>
          <p:nvSpPr>
            <p:cNvPr id="11" name="TextBox 10"/>
            <p:cNvSpPr txBox="1"/>
            <p:nvPr/>
          </p:nvSpPr>
          <p:spPr>
            <a:xfrm>
              <a:off x="5392836" y="3942727"/>
              <a:ext cx="1429478" cy="1088252"/>
            </a:xfrm>
            <a:prstGeom prst="rect">
              <a:avLst/>
            </a:prstGeom>
            <a:noFill/>
          </p:spPr>
          <p:txBody>
            <a:bodyPr wrap="square" rtlCol="0">
              <a:spAutoFit/>
            </a:bodyPr>
            <a:lstStyle/>
            <a:p>
              <a:r>
                <a:rPr lang="en-US" sz="1600" dirty="0" smtClean="0">
                  <a:latin typeface="Avenir Book"/>
                  <a:cs typeface="Avenir Book"/>
                </a:rPr>
                <a:t>Practice is informed by </a:t>
              </a:r>
              <a:r>
                <a:rPr lang="en-US" sz="1600" b="1" dirty="0" smtClean="0">
                  <a:latin typeface="Avenir Book"/>
                  <a:cs typeface="Avenir Book"/>
                </a:rPr>
                <a:t>critical reflection</a:t>
              </a:r>
              <a:endParaRPr lang="en-US" sz="1600" b="1" dirty="0">
                <a:latin typeface="Avenir Book"/>
                <a:cs typeface="Avenir Book"/>
              </a:endParaRPr>
            </a:p>
          </p:txBody>
        </p:sp>
        <p:sp>
          <p:nvSpPr>
            <p:cNvPr id="16" name="TextBox 15"/>
            <p:cNvSpPr txBox="1"/>
            <p:nvPr/>
          </p:nvSpPr>
          <p:spPr>
            <a:xfrm>
              <a:off x="5067412" y="3931152"/>
              <a:ext cx="370390" cy="523220"/>
            </a:xfrm>
            <a:prstGeom prst="rect">
              <a:avLst/>
            </a:prstGeom>
            <a:noFill/>
          </p:spPr>
          <p:txBody>
            <a:bodyPr wrap="square" rtlCol="0">
              <a:spAutoFit/>
            </a:bodyPr>
            <a:lstStyle/>
            <a:p>
              <a:r>
                <a:rPr lang="en-US" sz="2800" b="1" dirty="0" smtClean="0">
                  <a:solidFill>
                    <a:srgbClr val="FF8C2F"/>
                  </a:solidFill>
                  <a:latin typeface="Arial Black"/>
                  <a:cs typeface="Arial Black"/>
                </a:rPr>
                <a:t>2</a:t>
              </a:r>
              <a:endParaRPr lang="en-AU" sz="2800" b="1" dirty="0">
                <a:solidFill>
                  <a:srgbClr val="FF8C2F"/>
                </a:solidFill>
                <a:latin typeface="Arial Black"/>
                <a:cs typeface="Arial Black"/>
              </a:endParaRPr>
            </a:p>
          </p:txBody>
        </p:sp>
      </p:grpSp>
      <p:grpSp>
        <p:nvGrpSpPr>
          <p:cNvPr id="20" name="Group 19"/>
          <p:cNvGrpSpPr/>
          <p:nvPr/>
        </p:nvGrpSpPr>
        <p:grpSpPr>
          <a:xfrm>
            <a:off x="6965089" y="4486704"/>
            <a:ext cx="1966000" cy="1815882"/>
            <a:chOff x="6845828" y="3942727"/>
            <a:chExt cx="1966000" cy="1815882"/>
          </a:xfrm>
        </p:grpSpPr>
        <p:sp>
          <p:nvSpPr>
            <p:cNvPr id="12" name="TextBox 11"/>
            <p:cNvSpPr txBox="1"/>
            <p:nvPr/>
          </p:nvSpPr>
          <p:spPr>
            <a:xfrm>
              <a:off x="7170888" y="3942727"/>
              <a:ext cx="1640940" cy="1815882"/>
            </a:xfrm>
            <a:prstGeom prst="rect">
              <a:avLst/>
            </a:prstGeom>
            <a:noFill/>
          </p:spPr>
          <p:txBody>
            <a:bodyPr wrap="square" rtlCol="0">
              <a:spAutoFit/>
            </a:bodyPr>
            <a:lstStyle/>
            <a:p>
              <a:r>
                <a:rPr lang="en-US" sz="1600" dirty="0" smtClean="0">
                  <a:latin typeface="Avenir Book"/>
                  <a:cs typeface="Avenir Book"/>
                </a:rPr>
                <a:t>Practice is shaped by meaningful engagement with </a:t>
              </a:r>
              <a:r>
                <a:rPr lang="en-US" sz="1600" b="1" dirty="0" smtClean="0">
                  <a:latin typeface="Avenir Book"/>
                  <a:cs typeface="Avenir Book"/>
                </a:rPr>
                <a:t>families and/or community</a:t>
              </a:r>
              <a:r>
                <a:rPr lang="en-US" sz="1600" dirty="0" smtClean="0">
                  <a:latin typeface="Avenir Book"/>
                  <a:cs typeface="Avenir Book"/>
                </a:rPr>
                <a:t> </a:t>
              </a:r>
              <a:endParaRPr lang="en-US" sz="1600" dirty="0">
                <a:latin typeface="Avenir Book"/>
                <a:cs typeface="Avenir Book"/>
              </a:endParaRPr>
            </a:p>
          </p:txBody>
        </p:sp>
        <p:sp>
          <p:nvSpPr>
            <p:cNvPr id="17" name="TextBox 16"/>
            <p:cNvSpPr txBox="1"/>
            <p:nvPr/>
          </p:nvSpPr>
          <p:spPr>
            <a:xfrm>
              <a:off x="6845828" y="3949261"/>
              <a:ext cx="370390" cy="523220"/>
            </a:xfrm>
            <a:prstGeom prst="rect">
              <a:avLst/>
            </a:prstGeom>
            <a:noFill/>
          </p:spPr>
          <p:txBody>
            <a:bodyPr wrap="square" rtlCol="0">
              <a:spAutoFit/>
            </a:bodyPr>
            <a:lstStyle/>
            <a:p>
              <a:r>
                <a:rPr lang="en-US" sz="2800" b="1" dirty="0" smtClean="0">
                  <a:solidFill>
                    <a:srgbClr val="FF8C2F"/>
                  </a:solidFill>
                  <a:latin typeface="Arial Black"/>
                  <a:cs typeface="Arial Black"/>
                </a:rPr>
                <a:t>3</a:t>
              </a:r>
              <a:endParaRPr lang="en-AU" sz="2800" b="1" dirty="0">
                <a:solidFill>
                  <a:srgbClr val="FF8C2F"/>
                </a:solidFill>
                <a:latin typeface="Arial Black"/>
                <a:cs typeface="Arial Black"/>
              </a:endParaRPr>
            </a:p>
          </p:txBody>
        </p:sp>
      </p:grpSp>
    </p:spTree>
    <p:extLst>
      <p:ext uri="{BB962C8B-B14F-4D97-AF65-F5344CB8AC3E}">
        <p14:creationId xmlns:p14="http://schemas.microsoft.com/office/powerpoint/2010/main" val="7932665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955" y="342902"/>
            <a:ext cx="7591473" cy="1421928"/>
          </a:xfrm>
          <a:prstGeom prst="rect">
            <a:avLst/>
          </a:prstGeom>
          <a:noFill/>
        </p:spPr>
        <p:txBody>
          <a:bodyPr wrap="square" rtlCol="0">
            <a:spAutoFit/>
          </a:bodyPr>
          <a:lstStyle/>
          <a:p>
            <a:pPr>
              <a:lnSpc>
                <a:spcPct val="90000"/>
              </a:lnSpc>
            </a:pPr>
            <a:r>
              <a:rPr lang="en-US" sz="3200" b="1" dirty="0" smtClean="0">
                <a:latin typeface="Arial Black"/>
                <a:cs typeface="Arial Black"/>
              </a:rPr>
              <a:t>Changes to the NQF</a:t>
            </a:r>
            <a:br>
              <a:rPr lang="en-US" sz="3200" b="1" dirty="0" smtClean="0">
                <a:latin typeface="Arial Black"/>
                <a:cs typeface="Arial Black"/>
              </a:rPr>
            </a:br>
            <a:r>
              <a:rPr lang="en-US" sz="3200" b="1" dirty="0" smtClean="0">
                <a:solidFill>
                  <a:srgbClr val="FF8C2F"/>
                </a:solidFill>
                <a:latin typeface="Arial Black"/>
                <a:cs typeface="Arial Black"/>
              </a:rPr>
              <a:t>Determining the Exceeding rating level for standards</a:t>
            </a:r>
            <a:endParaRPr lang="en-US" sz="3200" b="1" dirty="0">
              <a:solidFill>
                <a:srgbClr val="FF8C2F"/>
              </a:solidFill>
              <a:latin typeface="Arial Black"/>
              <a:cs typeface="Arial Black"/>
            </a:endParaRPr>
          </a:p>
        </p:txBody>
      </p:sp>
      <p:cxnSp>
        <p:nvCxnSpPr>
          <p:cNvPr id="8" name="Straight Connector 7"/>
          <p:cNvCxnSpPr/>
          <p:nvPr/>
        </p:nvCxnSpPr>
        <p:spPr>
          <a:xfrm>
            <a:off x="4122615" y="2627923"/>
            <a:ext cx="4835770" cy="1"/>
          </a:xfrm>
          <a:prstGeom prst="line">
            <a:avLst/>
          </a:prstGeom>
          <a:ln>
            <a:solidFill>
              <a:srgbClr val="FF8C2F"/>
            </a:solidFill>
          </a:ln>
          <a:effectLst/>
        </p:spPr>
        <p:style>
          <a:lnRef idx="2">
            <a:schemeClr val="accent1"/>
          </a:lnRef>
          <a:fillRef idx="0">
            <a:schemeClr val="accent1"/>
          </a:fillRef>
          <a:effectRef idx="1">
            <a:schemeClr val="accent1"/>
          </a:effectRef>
          <a:fontRef idx="minor">
            <a:schemeClr val="tx1"/>
          </a:fontRef>
        </p:style>
      </p:cxnSp>
      <p:sp>
        <p:nvSpPr>
          <p:cNvPr id="3" name="Slide Number Placeholder 2"/>
          <p:cNvSpPr>
            <a:spLocks noGrp="1"/>
          </p:cNvSpPr>
          <p:nvPr>
            <p:ph type="sldNum" sz="quarter" idx="12"/>
          </p:nvPr>
        </p:nvSpPr>
        <p:spPr/>
        <p:txBody>
          <a:bodyPr/>
          <a:lstStyle/>
          <a:p>
            <a:fld id="{2AC6E22C-606D-434C-A11F-E6C3F9B4703D}" type="slidenum">
              <a:rPr lang="en-US" smtClean="0"/>
              <a:t>4</a:t>
            </a:fld>
            <a:endParaRPr lang="en-US"/>
          </a:p>
        </p:txBody>
      </p:sp>
      <p:sp>
        <p:nvSpPr>
          <p:cNvPr id="9" name="TextBox 8"/>
          <p:cNvSpPr txBox="1"/>
          <p:nvPr/>
        </p:nvSpPr>
        <p:spPr>
          <a:xfrm>
            <a:off x="3680749" y="2114923"/>
            <a:ext cx="5254909" cy="461665"/>
          </a:xfrm>
          <a:prstGeom prst="rect">
            <a:avLst/>
          </a:prstGeom>
          <a:noFill/>
        </p:spPr>
        <p:txBody>
          <a:bodyPr wrap="square" rtlCol="0">
            <a:spAutoFit/>
          </a:bodyPr>
          <a:lstStyle/>
          <a:p>
            <a:r>
              <a:rPr lang="en-US" sz="2400" b="1" dirty="0" smtClean="0"/>
              <a:t>Overview of standard level assessment</a:t>
            </a:r>
            <a:endParaRPr lang="en-AU" sz="2400" b="1" dirty="0"/>
          </a:p>
        </p:txBody>
      </p:sp>
      <p:graphicFrame>
        <p:nvGraphicFramePr>
          <p:cNvPr id="2" name="Table 1"/>
          <p:cNvGraphicFramePr>
            <a:graphicFrameLocks noGrp="1"/>
          </p:cNvGraphicFramePr>
          <p:nvPr>
            <p:extLst>
              <p:ext uri="{D42A27DB-BD31-4B8C-83A1-F6EECF244321}">
                <p14:modId xmlns:p14="http://schemas.microsoft.com/office/powerpoint/2010/main" val="1288084421"/>
              </p:ext>
            </p:extLst>
          </p:nvPr>
        </p:nvGraphicFramePr>
        <p:xfrm>
          <a:off x="383408" y="2752170"/>
          <a:ext cx="8335106" cy="3871614"/>
        </p:xfrm>
        <a:graphic>
          <a:graphicData uri="http://schemas.openxmlformats.org/drawingml/2006/table">
            <a:tbl>
              <a:tblPr firstRow="1" bandRow="1">
                <a:tableStyleId>{93296810-A885-4BE3-A3E7-6D5BEEA58F35}</a:tableStyleId>
              </a:tblPr>
              <a:tblGrid>
                <a:gridCol w="2837552"/>
                <a:gridCol w="2837552"/>
                <a:gridCol w="2660002"/>
              </a:tblGrid>
              <a:tr h="366414">
                <a:tc>
                  <a:txBody>
                    <a:bodyPr/>
                    <a:lstStyle/>
                    <a:p>
                      <a:r>
                        <a:rPr lang="en-AU" sz="1400" dirty="0" smtClean="0">
                          <a:latin typeface="Avenir Book"/>
                        </a:rPr>
                        <a:t>Working</a:t>
                      </a:r>
                      <a:r>
                        <a:rPr lang="en-AU" sz="1400" baseline="0" dirty="0" smtClean="0">
                          <a:latin typeface="Avenir Book"/>
                        </a:rPr>
                        <a:t> Towards NQS</a:t>
                      </a:r>
                      <a:endParaRPr lang="en-AU" sz="1400" dirty="0">
                        <a:latin typeface="Avenir Book"/>
                      </a:endParaRPr>
                    </a:p>
                  </a:txBody>
                  <a:tcPr/>
                </a:tc>
                <a:tc>
                  <a:txBody>
                    <a:bodyPr/>
                    <a:lstStyle/>
                    <a:p>
                      <a:r>
                        <a:rPr lang="en-AU" sz="1400" dirty="0" smtClean="0">
                          <a:latin typeface="Avenir Book"/>
                        </a:rPr>
                        <a:t>Meeting NQS</a:t>
                      </a:r>
                      <a:endParaRPr lang="en-AU" sz="1400" dirty="0">
                        <a:latin typeface="Avenir Book"/>
                      </a:endParaRPr>
                    </a:p>
                  </a:txBody>
                  <a:tcPr/>
                </a:tc>
                <a:tc>
                  <a:txBody>
                    <a:bodyPr/>
                    <a:lstStyle/>
                    <a:p>
                      <a:r>
                        <a:rPr lang="en-AU" sz="1400" dirty="0" smtClean="0">
                          <a:latin typeface="Avenir Book"/>
                        </a:rPr>
                        <a:t>Exceeding</a:t>
                      </a:r>
                      <a:r>
                        <a:rPr lang="en-AU" sz="1400" baseline="0" dirty="0" smtClean="0">
                          <a:latin typeface="Avenir Book"/>
                        </a:rPr>
                        <a:t> NQS</a:t>
                      </a:r>
                      <a:endParaRPr lang="en-AU" sz="1400" dirty="0">
                        <a:latin typeface="Avenir Book"/>
                      </a:endParaRPr>
                    </a:p>
                  </a:txBody>
                  <a:tcPr/>
                </a:tc>
              </a:tr>
              <a:tr h="3443582">
                <a:tc>
                  <a:txBody>
                    <a:bodyPr/>
                    <a:lstStyle/>
                    <a:p>
                      <a:r>
                        <a:rPr lang="en-AU" sz="1400" dirty="0" smtClean="0">
                          <a:latin typeface="Avenir Book"/>
                        </a:rPr>
                        <a:t>One or more elements of the standard</a:t>
                      </a:r>
                      <a:r>
                        <a:rPr lang="en-AU" sz="1400" baseline="0" dirty="0" smtClean="0">
                          <a:latin typeface="Avenir Book"/>
                        </a:rPr>
                        <a:t> </a:t>
                      </a:r>
                      <a:r>
                        <a:rPr lang="en-AU" sz="1400" dirty="0" smtClean="0">
                          <a:latin typeface="Avenir Book"/>
                        </a:rPr>
                        <a:t>are </a:t>
                      </a:r>
                      <a:r>
                        <a:rPr lang="en-AU" sz="1400" b="1" dirty="0" smtClean="0">
                          <a:latin typeface="Avenir Book"/>
                        </a:rPr>
                        <a:t>not</a:t>
                      </a:r>
                      <a:r>
                        <a:rPr lang="en-AU" sz="1400" b="1" baseline="0" dirty="0" smtClean="0">
                          <a:latin typeface="Avenir Book"/>
                        </a:rPr>
                        <a:t> met</a:t>
                      </a:r>
                      <a:endParaRPr lang="en-AU" sz="1400" baseline="0" dirty="0" smtClean="0">
                        <a:latin typeface="Avenir Book"/>
                      </a:endParaRPr>
                    </a:p>
                    <a:p>
                      <a:endParaRPr lang="en-AU" sz="1400" baseline="0" dirty="0" smtClean="0">
                        <a:latin typeface="Avenir Book"/>
                      </a:endParaRPr>
                    </a:p>
                  </a:txBody>
                  <a:tcPr/>
                </a:tc>
                <a:tc>
                  <a:txBody>
                    <a:bodyPr/>
                    <a:lstStyle/>
                    <a:p>
                      <a:r>
                        <a:rPr lang="en-AU" sz="1400" dirty="0" smtClean="0">
                          <a:latin typeface="Avenir Book"/>
                        </a:rPr>
                        <a:t>All elements of the standard</a:t>
                      </a:r>
                      <a:r>
                        <a:rPr lang="en-AU" sz="1400" baseline="0" dirty="0" smtClean="0">
                          <a:latin typeface="Avenir Book"/>
                        </a:rPr>
                        <a:t> </a:t>
                      </a:r>
                      <a:r>
                        <a:rPr lang="en-AU" sz="1400" dirty="0" smtClean="0">
                          <a:latin typeface="Avenir Book"/>
                        </a:rPr>
                        <a:t>are </a:t>
                      </a:r>
                      <a:r>
                        <a:rPr lang="en-AU" sz="1400" b="1" dirty="0" smtClean="0">
                          <a:latin typeface="Avenir Book"/>
                        </a:rPr>
                        <a:t>met</a:t>
                      </a:r>
                    </a:p>
                    <a:p>
                      <a:endParaRPr lang="en-AU" sz="1400" b="1" dirty="0" smtClean="0">
                        <a:latin typeface="Avenir Book"/>
                      </a:endParaRPr>
                    </a:p>
                    <a:p>
                      <a:r>
                        <a:rPr lang="en-AU" sz="1400" b="0" dirty="0" smtClean="0">
                          <a:latin typeface="Avenir Book"/>
                        </a:rPr>
                        <a:t>Service</a:t>
                      </a:r>
                      <a:r>
                        <a:rPr lang="en-AU" sz="1400" b="0" baseline="0" dirty="0" smtClean="0">
                          <a:latin typeface="Avenir Book"/>
                        </a:rPr>
                        <a:t> practice </a:t>
                      </a:r>
                      <a:r>
                        <a:rPr lang="en-AU" sz="1400" b="1" baseline="0" dirty="0" smtClean="0">
                          <a:latin typeface="Avenir Book"/>
                        </a:rPr>
                        <a:t>does not reflect</a:t>
                      </a:r>
                      <a:r>
                        <a:rPr lang="en-AU" sz="1400" b="0" baseline="0" dirty="0" smtClean="0">
                          <a:latin typeface="Avenir Book"/>
                        </a:rPr>
                        <a:t> all three Exceeding </a:t>
                      </a:r>
                      <a:r>
                        <a:rPr lang="en-AU" sz="1400" b="0" baseline="0" dirty="0" smtClean="0">
                          <a:latin typeface="Avenir Book"/>
                        </a:rPr>
                        <a:t>themes, </a:t>
                      </a:r>
                      <a:r>
                        <a:rPr lang="en-AU" sz="1400" b="1" baseline="0" dirty="0" smtClean="0">
                          <a:latin typeface="Avenir Book"/>
                        </a:rPr>
                        <a:t>for example</a:t>
                      </a:r>
                      <a:r>
                        <a:rPr lang="en-AU" sz="1400" b="0" baseline="0" dirty="0" smtClean="0">
                          <a:latin typeface="Avenir Book"/>
                        </a:rPr>
                        <a:t>:</a:t>
                      </a:r>
                      <a:endParaRPr lang="en-AU" sz="1400" b="0" baseline="0" dirty="0" smtClean="0">
                        <a:latin typeface="Avenir Book"/>
                      </a:endParaRPr>
                    </a:p>
                    <a:p>
                      <a:endParaRPr lang="en-AU" sz="1400" b="0" baseline="0" dirty="0" smtClean="0">
                        <a:latin typeface="Avenir Book"/>
                      </a:endParaRPr>
                    </a:p>
                    <a:p>
                      <a:pPr marL="342900" marR="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dirty="0" smtClean="0">
                          <a:latin typeface="Avenir Book"/>
                          <a:cs typeface="Avenir Book"/>
                        </a:rPr>
                        <a:t>Practice is </a:t>
                      </a:r>
                      <a:r>
                        <a:rPr lang="en-US" sz="1400" b="1" dirty="0" smtClean="0">
                          <a:latin typeface="Avenir Book"/>
                          <a:cs typeface="Avenir Book"/>
                        </a:rPr>
                        <a:t>embedded</a:t>
                      </a:r>
                      <a:r>
                        <a:rPr lang="en-US" sz="1400" dirty="0" smtClean="0">
                          <a:latin typeface="Avenir Book"/>
                          <a:cs typeface="Avenir Book"/>
                        </a:rPr>
                        <a:t> in service operations</a:t>
                      </a:r>
                    </a:p>
                    <a:p>
                      <a:pPr marL="0" marR="0" indent="0" algn="l" defTabSz="4572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400" dirty="0" smtClean="0">
                        <a:latin typeface="Avenir Book"/>
                        <a:cs typeface="Avenir Book"/>
                      </a:endParaRPr>
                    </a:p>
                    <a:p>
                      <a:pPr marL="342900" marR="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dirty="0" smtClean="0">
                          <a:latin typeface="Avenir Book"/>
                          <a:cs typeface="Avenir Book"/>
                        </a:rPr>
                        <a:t>Practice is informed by </a:t>
                      </a:r>
                      <a:r>
                        <a:rPr lang="en-US" sz="1400" b="1" dirty="0" smtClean="0">
                          <a:latin typeface="Avenir Book"/>
                          <a:cs typeface="Avenir Book"/>
                        </a:rPr>
                        <a:t>critical reflection</a:t>
                      </a:r>
                    </a:p>
                    <a:p>
                      <a:pPr marL="342900" marR="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n-US" sz="1400" dirty="0" smtClean="0">
                        <a:latin typeface="Avenir Book"/>
                        <a:cs typeface="Avenir Book"/>
                      </a:endParaRPr>
                    </a:p>
                    <a:p>
                      <a:pPr marL="342900" marR="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dirty="0" smtClean="0">
                          <a:latin typeface="Avenir Book"/>
                          <a:cs typeface="Avenir Book"/>
                        </a:rPr>
                        <a:t>Practice is shaped</a:t>
                      </a:r>
                      <a:r>
                        <a:rPr lang="en-US" sz="1400" baseline="0" dirty="0" smtClean="0">
                          <a:latin typeface="Avenir Book"/>
                          <a:cs typeface="Avenir Book"/>
                        </a:rPr>
                        <a:t> by meaningful engagement with </a:t>
                      </a:r>
                      <a:r>
                        <a:rPr lang="en-US" sz="1400" b="1" baseline="0" dirty="0" smtClean="0">
                          <a:latin typeface="Avenir Book"/>
                          <a:cs typeface="Avenir Book"/>
                        </a:rPr>
                        <a:t>families and/or community </a:t>
                      </a:r>
                      <a:r>
                        <a:rPr lang="en-US" sz="1400" b="1" dirty="0" smtClean="0">
                          <a:latin typeface="Avenir Book"/>
                          <a:cs typeface="Avenir Book"/>
                        </a:rPr>
                        <a:t> </a:t>
                      </a:r>
                    </a:p>
                  </a:txBody>
                  <a:tcPr/>
                </a:tc>
                <a:tc>
                  <a:txBody>
                    <a:bodyPr/>
                    <a:lstStyle/>
                    <a:p>
                      <a:r>
                        <a:rPr lang="en-AU" sz="1400" dirty="0" smtClean="0">
                          <a:latin typeface="Avenir Book"/>
                        </a:rPr>
                        <a:t>All elements</a:t>
                      </a:r>
                      <a:r>
                        <a:rPr lang="en-AU" sz="1400" baseline="0" dirty="0" smtClean="0">
                          <a:latin typeface="Avenir Book"/>
                        </a:rPr>
                        <a:t> of the standard are </a:t>
                      </a:r>
                      <a:r>
                        <a:rPr lang="en-AU" sz="1400" b="1" baseline="0" dirty="0" smtClean="0">
                          <a:latin typeface="Avenir Book"/>
                        </a:rPr>
                        <a:t>met</a:t>
                      </a:r>
                    </a:p>
                    <a:p>
                      <a:endParaRPr lang="en-AU" sz="1400" b="1" baseline="0" dirty="0" smtClean="0">
                        <a:latin typeface="Avenir Book"/>
                      </a:endParaRPr>
                    </a:p>
                    <a:p>
                      <a:r>
                        <a:rPr lang="en-AU" sz="1400" b="0" dirty="0" smtClean="0">
                          <a:latin typeface="Avenir Book"/>
                        </a:rPr>
                        <a:t>Service practice </a:t>
                      </a:r>
                      <a:r>
                        <a:rPr lang="en-AU" sz="1400" b="1" dirty="0" smtClean="0">
                          <a:latin typeface="Avenir Book"/>
                        </a:rPr>
                        <a:t>reflects </a:t>
                      </a:r>
                      <a:r>
                        <a:rPr lang="en-AU" sz="1400" b="0" dirty="0" smtClean="0">
                          <a:latin typeface="Avenir Book"/>
                        </a:rPr>
                        <a:t>all three</a:t>
                      </a:r>
                      <a:r>
                        <a:rPr lang="en-AU" sz="1400" b="0" baseline="0" dirty="0" smtClean="0">
                          <a:latin typeface="Avenir Book"/>
                        </a:rPr>
                        <a:t> Exceeding themes:</a:t>
                      </a:r>
                    </a:p>
                    <a:p>
                      <a:endParaRPr lang="en-AU" sz="1400" b="0" baseline="0" dirty="0" smtClean="0">
                        <a:latin typeface="Avenir Book"/>
                      </a:endParaRPr>
                    </a:p>
                    <a:p>
                      <a:pPr marL="342900" marR="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dirty="0" smtClean="0">
                          <a:latin typeface="Avenir Book"/>
                          <a:cs typeface="Avenir Book"/>
                        </a:rPr>
                        <a:t>Practice is </a:t>
                      </a:r>
                      <a:r>
                        <a:rPr lang="en-US" sz="1400" b="1" dirty="0" smtClean="0">
                          <a:latin typeface="Avenir Book"/>
                          <a:cs typeface="Avenir Book"/>
                        </a:rPr>
                        <a:t>embedded</a:t>
                      </a:r>
                      <a:r>
                        <a:rPr lang="en-US" sz="1400" dirty="0" smtClean="0">
                          <a:latin typeface="Avenir Book"/>
                          <a:cs typeface="Avenir Book"/>
                        </a:rPr>
                        <a:t> in service operations</a:t>
                      </a:r>
                    </a:p>
                    <a:p>
                      <a:pPr marL="0" marR="0" indent="0" algn="l" defTabSz="4572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400" dirty="0" smtClean="0">
                        <a:latin typeface="Avenir Book"/>
                        <a:cs typeface="Avenir Book"/>
                      </a:endParaRPr>
                    </a:p>
                    <a:p>
                      <a:pPr marL="342900" marR="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dirty="0" smtClean="0">
                          <a:latin typeface="Avenir Book"/>
                          <a:cs typeface="Avenir Book"/>
                        </a:rPr>
                        <a:t>Practice is informed by </a:t>
                      </a:r>
                      <a:r>
                        <a:rPr lang="en-US" sz="1400" b="1" dirty="0" smtClean="0">
                          <a:latin typeface="Avenir Book"/>
                          <a:cs typeface="Avenir Book"/>
                        </a:rPr>
                        <a:t>critical reflection</a:t>
                      </a:r>
                    </a:p>
                    <a:p>
                      <a:pPr marL="342900" marR="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n-US" sz="1400" dirty="0" smtClean="0">
                        <a:latin typeface="Avenir Book"/>
                        <a:cs typeface="Avenir Book"/>
                      </a:endParaRPr>
                    </a:p>
                    <a:p>
                      <a:pPr marL="342900" marR="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dirty="0" smtClean="0">
                          <a:latin typeface="Avenir Book"/>
                          <a:cs typeface="Avenir Book"/>
                        </a:rPr>
                        <a:t>Practice is shaped</a:t>
                      </a:r>
                      <a:r>
                        <a:rPr lang="en-US" sz="1400" baseline="0" dirty="0" smtClean="0">
                          <a:latin typeface="Avenir Book"/>
                          <a:cs typeface="Avenir Book"/>
                        </a:rPr>
                        <a:t> by meaningful engagement with </a:t>
                      </a:r>
                      <a:r>
                        <a:rPr lang="en-US" sz="1400" b="1" baseline="0" dirty="0" smtClean="0">
                          <a:latin typeface="Avenir Book"/>
                          <a:cs typeface="Avenir Book"/>
                        </a:rPr>
                        <a:t>families and/or community </a:t>
                      </a:r>
                      <a:r>
                        <a:rPr lang="en-US" sz="1400" b="1" dirty="0" smtClean="0">
                          <a:latin typeface="Avenir Book"/>
                          <a:cs typeface="Avenir Book"/>
                        </a:rPr>
                        <a:t> </a:t>
                      </a:r>
                    </a:p>
                  </a:txBody>
                  <a:tcPr/>
                </a:tc>
              </a:tr>
            </a:tbl>
          </a:graphicData>
        </a:graphic>
      </p:graphicFrame>
      <p:sp>
        <p:nvSpPr>
          <p:cNvPr id="7" name="TextBox 6"/>
          <p:cNvSpPr txBox="1"/>
          <p:nvPr/>
        </p:nvSpPr>
        <p:spPr>
          <a:xfrm>
            <a:off x="6073588" y="4347771"/>
            <a:ext cx="295835" cy="369332"/>
          </a:xfrm>
          <a:prstGeom prst="rect">
            <a:avLst/>
          </a:prstGeom>
          <a:noFill/>
        </p:spPr>
        <p:txBody>
          <a:bodyPr wrap="square" rtlCol="0">
            <a:spAutoFit/>
          </a:bodyPr>
          <a:lstStyle/>
          <a:p>
            <a:r>
              <a:rPr lang="en-AU" dirty="0" smtClean="0">
                <a:solidFill>
                  <a:srgbClr val="00B050"/>
                </a:solidFill>
                <a:sym typeface="Wingdings" panose="05000000000000000000" pitchFamily="2" charset="2"/>
              </a:rPr>
              <a:t></a:t>
            </a:r>
            <a:endParaRPr lang="en-AU" dirty="0">
              <a:solidFill>
                <a:srgbClr val="00B050"/>
              </a:solidFill>
            </a:endParaRPr>
          </a:p>
        </p:txBody>
      </p:sp>
      <p:sp>
        <p:nvSpPr>
          <p:cNvPr id="12" name="TextBox 11"/>
          <p:cNvSpPr txBox="1"/>
          <p:nvPr/>
        </p:nvSpPr>
        <p:spPr>
          <a:xfrm>
            <a:off x="6073588" y="4993232"/>
            <a:ext cx="295835" cy="369332"/>
          </a:xfrm>
          <a:prstGeom prst="rect">
            <a:avLst/>
          </a:prstGeom>
          <a:noFill/>
        </p:spPr>
        <p:txBody>
          <a:bodyPr wrap="square" rtlCol="0">
            <a:spAutoFit/>
          </a:bodyPr>
          <a:lstStyle/>
          <a:p>
            <a:r>
              <a:rPr lang="en-AU" dirty="0" smtClean="0">
                <a:solidFill>
                  <a:srgbClr val="00B050"/>
                </a:solidFill>
                <a:sym typeface="Wingdings" panose="05000000000000000000" pitchFamily="2" charset="2"/>
              </a:rPr>
              <a:t></a:t>
            </a:r>
            <a:endParaRPr lang="en-AU" dirty="0">
              <a:solidFill>
                <a:srgbClr val="00B050"/>
              </a:solidFill>
            </a:endParaRPr>
          </a:p>
        </p:txBody>
      </p:sp>
      <p:sp>
        <p:nvSpPr>
          <p:cNvPr id="13" name="TextBox 12"/>
          <p:cNvSpPr txBox="1"/>
          <p:nvPr/>
        </p:nvSpPr>
        <p:spPr>
          <a:xfrm>
            <a:off x="6073590" y="5629731"/>
            <a:ext cx="295835" cy="369332"/>
          </a:xfrm>
          <a:prstGeom prst="rect">
            <a:avLst/>
          </a:prstGeom>
          <a:noFill/>
        </p:spPr>
        <p:txBody>
          <a:bodyPr wrap="square" rtlCol="0">
            <a:spAutoFit/>
          </a:bodyPr>
          <a:lstStyle/>
          <a:p>
            <a:r>
              <a:rPr lang="en-AU" dirty="0" smtClean="0">
                <a:solidFill>
                  <a:srgbClr val="00B050"/>
                </a:solidFill>
                <a:sym typeface="Wingdings" panose="05000000000000000000" pitchFamily="2" charset="2"/>
              </a:rPr>
              <a:t></a:t>
            </a:r>
            <a:endParaRPr lang="en-AU" dirty="0">
              <a:solidFill>
                <a:srgbClr val="00B050"/>
              </a:solidFill>
            </a:endParaRPr>
          </a:p>
        </p:txBody>
      </p:sp>
      <p:sp>
        <p:nvSpPr>
          <p:cNvPr id="15" name="TextBox 14"/>
          <p:cNvSpPr txBox="1"/>
          <p:nvPr/>
        </p:nvSpPr>
        <p:spPr>
          <a:xfrm>
            <a:off x="3231774" y="4557107"/>
            <a:ext cx="295835" cy="369332"/>
          </a:xfrm>
          <a:prstGeom prst="rect">
            <a:avLst/>
          </a:prstGeom>
          <a:noFill/>
        </p:spPr>
        <p:txBody>
          <a:bodyPr wrap="square" rtlCol="0">
            <a:spAutoFit/>
          </a:bodyPr>
          <a:lstStyle/>
          <a:p>
            <a:r>
              <a:rPr lang="en-AU" dirty="0" smtClean="0">
                <a:solidFill>
                  <a:srgbClr val="FF0000"/>
                </a:solidFill>
                <a:sym typeface="Wingdings" panose="05000000000000000000" pitchFamily="2" charset="2"/>
              </a:rPr>
              <a:t></a:t>
            </a:r>
            <a:endParaRPr lang="en-AU" dirty="0">
              <a:solidFill>
                <a:srgbClr val="FF0000"/>
              </a:solidFill>
            </a:endParaRPr>
          </a:p>
        </p:txBody>
      </p:sp>
      <p:sp>
        <p:nvSpPr>
          <p:cNvPr id="16" name="TextBox 15"/>
          <p:cNvSpPr txBox="1"/>
          <p:nvPr/>
        </p:nvSpPr>
        <p:spPr>
          <a:xfrm>
            <a:off x="3240743" y="5845214"/>
            <a:ext cx="295835" cy="369332"/>
          </a:xfrm>
          <a:prstGeom prst="rect">
            <a:avLst/>
          </a:prstGeom>
          <a:noFill/>
        </p:spPr>
        <p:txBody>
          <a:bodyPr wrap="square" rtlCol="0">
            <a:spAutoFit/>
          </a:bodyPr>
          <a:lstStyle/>
          <a:p>
            <a:r>
              <a:rPr lang="en-AU" dirty="0" smtClean="0">
                <a:solidFill>
                  <a:srgbClr val="00B050"/>
                </a:solidFill>
                <a:sym typeface="Wingdings" panose="05000000000000000000" pitchFamily="2" charset="2"/>
              </a:rPr>
              <a:t></a:t>
            </a:r>
            <a:endParaRPr lang="en-AU" dirty="0">
              <a:solidFill>
                <a:srgbClr val="00B050"/>
              </a:solidFill>
            </a:endParaRPr>
          </a:p>
        </p:txBody>
      </p:sp>
      <p:sp>
        <p:nvSpPr>
          <p:cNvPr id="17" name="TextBox 16"/>
          <p:cNvSpPr txBox="1"/>
          <p:nvPr/>
        </p:nvSpPr>
        <p:spPr>
          <a:xfrm>
            <a:off x="3240743" y="5204675"/>
            <a:ext cx="286870" cy="369330"/>
          </a:xfrm>
          <a:prstGeom prst="rect">
            <a:avLst/>
          </a:prstGeom>
          <a:noFill/>
        </p:spPr>
        <p:txBody>
          <a:bodyPr wrap="square" rtlCol="0">
            <a:spAutoFit/>
          </a:bodyPr>
          <a:lstStyle/>
          <a:p>
            <a:r>
              <a:rPr lang="en-AU" dirty="0" smtClean="0">
                <a:solidFill>
                  <a:srgbClr val="00B050"/>
                </a:solidFill>
                <a:sym typeface="Wingdings" panose="05000000000000000000" pitchFamily="2" charset="2"/>
              </a:rPr>
              <a:t></a:t>
            </a:r>
            <a:endParaRPr lang="en-AU" dirty="0">
              <a:solidFill>
                <a:srgbClr val="00B050"/>
              </a:solidFill>
            </a:endParaRPr>
          </a:p>
        </p:txBody>
      </p:sp>
    </p:spTree>
    <p:extLst>
      <p:ext uri="{BB962C8B-B14F-4D97-AF65-F5344CB8AC3E}">
        <p14:creationId xmlns:p14="http://schemas.microsoft.com/office/powerpoint/2010/main" val="14642932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955" y="342902"/>
            <a:ext cx="7591473" cy="1421928"/>
          </a:xfrm>
          <a:prstGeom prst="rect">
            <a:avLst/>
          </a:prstGeom>
          <a:noFill/>
        </p:spPr>
        <p:txBody>
          <a:bodyPr wrap="square" rtlCol="0">
            <a:spAutoFit/>
          </a:bodyPr>
          <a:lstStyle/>
          <a:p>
            <a:pPr>
              <a:lnSpc>
                <a:spcPct val="90000"/>
              </a:lnSpc>
            </a:pPr>
            <a:r>
              <a:rPr lang="en-US" sz="3200" b="1" dirty="0" smtClean="0">
                <a:latin typeface="Arial Black"/>
                <a:cs typeface="Arial Black"/>
              </a:rPr>
              <a:t>Changes to the NQF</a:t>
            </a:r>
            <a:br>
              <a:rPr lang="en-US" sz="3200" b="1" dirty="0" smtClean="0">
                <a:latin typeface="Arial Black"/>
                <a:cs typeface="Arial Black"/>
              </a:rPr>
            </a:br>
            <a:r>
              <a:rPr lang="en-US" sz="3200" b="1" dirty="0" smtClean="0">
                <a:solidFill>
                  <a:srgbClr val="FF8C2F"/>
                </a:solidFill>
                <a:latin typeface="Arial Black"/>
                <a:cs typeface="Arial Black"/>
              </a:rPr>
              <a:t>Determining the Exceeding rating level for standards</a:t>
            </a:r>
            <a:endParaRPr lang="en-US" sz="3200" b="1" dirty="0">
              <a:solidFill>
                <a:srgbClr val="FF8C2F"/>
              </a:solidFill>
              <a:latin typeface="Arial Black"/>
              <a:cs typeface="Arial Black"/>
            </a:endParaRPr>
          </a:p>
        </p:txBody>
      </p:sp>
      <p:cxnSp>
        <p:nvCxnSpPr>
          <p:cNvPr id="8" name="Straight Connector 7"/>
          <p:cNvCxnSpPr/>
          <p:nvPr/>
        </p:nvCxnSpPr>
        <p:spPr>
          <a:xfrm>
            <a:off x="4122615" y="2627923"/>
            <a:ext cx="4835770" cy="1"/>
          </a:xfrm>
          <a:prstGeom prst="line">
            <a:avLst/>
          </a:prstGeom>
          <a:ln>
            <a:solidFill>
              <a:srgbClr val="FF8C2F"/>
            </a:solidFill>
          </a:ln>
          <a:effectLst/>
        </p:spPr>
        <p:style>
          <a:lnRef idx="2">
            <a:schemeClr val="accent1"/>
          </a:lnRef>
          <a:fillRef idx="0">
            <a:schemeClr val="accent1"/>
          </a:fillRef>
          <a:effectRef idx="1">
            <a:schemeClr val="accent1"/>
          </a:effectRef>
          <a:fontRef idx="minor">
            <a:schemeClr val="tx1"/>
          </a:fontRef>
        </p:style>
      </p:cxnSp>
      <p:sp>
        <p:nvSpPr>
          <p:cNvPr id="3" name="Slide Number Placeholder 2"/>
          <p:cNvSpPr>
            <a:spLocks noGrp="1"/>
          </p:cNvSpPr>
          <p:nvPr>
            <p:ph type="sldNum" sz="quarter" idx="12"/>
          </p:nvPr>
        </p:nvSpPr>
        <p:spPr/>
        <p:txBody>
          <a:bodyPr/>
          <a:lstStyle/>
          <a:p>
            <a:fld id="{2AC6E22C-606D-434C-A11F-E6C3F9B4703D}" type="slidenum">
              <a:rPr lang="en-US" smtClean="0"/>
              <a:t>5</a:t>
            </a:fld>
            <a:endParaRPr lang="en-US" dirty="0"/>
          </a:p>
        </p:txBody>
      </p:sp>
      <p:sp>
        <p:nvSpPr>
          <p:cNvPr id="21" name="TextBox 20"/>
          <p:cNvSpPr txBox="1"/>
          <p:nvPr/>
        </p:nvSpPr>
        <p:spPr>
          <a:xfrm>
            <a:off x="634797" y="3066427"/>
            <a:ext cx="7268981" cy="2893100"/>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AU" sz="2400" dirty="0" smtClean="0">
                <a:latin typeface="Avenir Book"/>
                <a:cs typeface="Avenir Book"/>
              </a:rPr>
              <a:t>Exceeding guidance in </a:t>
            </a:r>
            <a:r>
              <a:rPr lang="en-AU" sz="2400" i="1" dirty="0" smtClean="0">
                <a:latin typeface="Avenir Book"/>
                <a:cs typeface="Avenir Book"/>
              </a:rPr>
              <a:t>Guide to the NQS</a:t>
            </a:r>
          </a:p>
          <a:p>
            <a:pPr marL="800100" lvl="1" indent="-342900">
              <a:spcAft>
                <a:spcPts val="1200"/>
              </a:spcAft>
              <a:buFont typeface="Courier New" panose="02070309020205020404" pitchFamily="49" charset="0"/>
              <a:buChar char="o"/>
            </a:pPr>
            <a:r>
              <a:rPr lang="en-AU" sz="2000" dirty="0" smtClean="0">
                <a:latin typeface="Avenir Book"/>
                <a:cs typeface="Avenir Book"/>
              </a:rPr>
              <a:t>Unpacks Exceeding themes</a:t>
            </a:r>
          </a:p>
          <a:p>
            <a:pPr marL="800100" lvl="1" indent="-342900">
              <a:spcAft>
                <a:spcPts val="1200"/>
              </a:spcAft>
              <a:buFont typeface="Courier New" panose="02070309020205020404" pitchFamily="49" charset="0"/>
              <a:buChar char="o"/>
            </a:pPr>
            <a:r>
              <a:rPr lang="en-AU" sz="2000" dirty="0" smtClean="0">
                <a:latin typeface="Avenir Book"/>
                <a:cs typeface="Avenir Book"/>
              </a:rPr>
              <a:t>Reflective prompts support engagement with themes</a:t>
            </a:r>
          </a:p>
          <a:p>
            <a:pPr marL="800100" lvl="1" indent="-342900">
              <a:spcAft>
                <a:spcPts val="1200"/>
              </a:spcAft>
              <a:buFont typeface="Courier New" panose="02070309020205020404" pitchFamily="49" charset="0"/>
              <a:buChar char="o"/>
            </a:pPr>
            <a:r>
              <a:rPr lang="en-AU" sz="2000" dirty="0" smtClean="0">
                <a:latin typeface="Avenir Book"/>
                <a:cs typeface="Avenir Book"/>
              </a:rPr>
              <a:t>Explains how themes can be applied to standards</a:t>
            </a:r>
          </a:p>
          <a:p>
            <a:pPr marL="342900" indent="-342900">
              <a:spcAft>
                <a:spcPts val="1200"/>
              </a:spcAft>
              <a:buFont typeface="Arial" panose="020B0604020202020204" pitchFamily="34" charset="0"/>
              <a:buChar char="•"/>
            </a:pPr>
            <a:r>
              <a:rPr lang="en-AU" sz="2400" dirty="0" smtClean="0">
                <a:latin typeface="Avenir Book"/>
                <a:cs typeface="Avenir Book"/>
              </a:rPr>
              <a:t>Information sheet &amp; printable poster for services</a:t>
            </a:r>
          </a:p>
          <a:p>
            <a:pPr marL="342900" indent="-342900">
              <a:spcAft>
                <a:spcPts val="1200"/>
              </a:spcAft>
              <a:buFont typeface="Arial" panose="020B0604020202020204" pitchFamily="34" charset="0"/>
              <a:buChar char="•"/>
            </a:pPr>
            <a:r>
              <a:rPr lang="en-AU" sz="2400" dirty="0" smtClean="0">
                <a:latin typeface="Avenir Book"/>
                <a:cs typeface="Avenir Book"/>
              </a:rPr>
              <a:t>Authorised officer re-training </a:t>
            </a:r>
          </a:p>
        </p:txBody>
      </p:sp>
      <p:sp>
        <p:nvSpPr>
          <p:cNvPr id="10" name="TextBox 9"/>
          <p:cNvSpPr txBox="1"/>
          <p:nvPr/>
        </p:nvSpPr>
        <p:spPr>
          <a:xfrm>
            <a:off x="4215643" y="2142598"/>
            <a:ext cx="5838902" cy="461665"/>
          </a:xfrm>
          <a:prstGeom prst="rect">
            <a:avLst/>
          </a:prstGeom>
          <a:noFill/>
        </p:spPr>
        <p:txBody>
          <a:bodyPr wrap="square" rtlCol="0">
            <a:spAutoFit/>
          </a:bodyPr>
          <a:lstStyle/>
          <a:p>
            <a:r>
              <a:rPr lang="en-US" sz="2400" b="1" dirty="0" smtClean="0"/>
              <a:t>Guidance &amp; Communications</a:t>
            </a:r>
            <a:endParaRPr lang="en-AU" sz="2400" b="1" dirty="0"/>
          </a:p>
        </p:txBody>
      </p:sp>
    </p:spTree>
    <p:extLst>
      <p:ext uri="{BB962C8B-B14F-4D97-AF65-F5344CB8AC3E}">
        <p14:creationId xmlns:p14="http://schemas.microsoft.com/office/powerpoint/2010/main" val="23305845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955" y="342902"/>
            <a:ext cx="7591473" cy="1421928"/>
          </a:xfrm>
          <a:prstGeom prst="rect">
            <a:avLst/>
          </a:prstGeom>
          <a:noFill/>
        </p:spPr>
        <p:txBody>
          <a:bodyPr wrap="square" rtlCol="0">
            <a:spAutoFit/>
          </a:bodyPr>
          <a:lstStyle/>
          <a:p>
            <a:pPr>
              <a:lnSpc>
                <a:spcPct val="90000"/>
              </a:lnSpc>
            </a:pPr>
            <a:r>
              <a:rPr lang="en-US" sz="3200" b="1" dirty="0" smtClean="0">
                <a:latin typeface="Arial Black"/>
                <a:cs typeface="Arial Black"/>
              </a:rPr>
              <a:t>Changes to the NQF</a:t>
            </a:r>
            <a:br>
              <a:rPr lang="en-US" sz="3200" b="1" dirty="0" smtClean="0">
                <a:latin typeface="Arial Black"/>
                <a:cs typeface="Arial Black"/>
              </a:rPr>
            </a:br>
            <a:r>
              <a:rPr lang="en-US" sz="3200" b="1" dirty="0" smtClean="0">
                <a:solidFill>
                  <a:srgbClr val="FF8C2F"/>
                </a:solidFill>
                <a:latin typeface="Arial Black"/>
                <a:cs typeface="Arial Black"/>
              </a:rPr>
              <a:t>Determining the Exceeding rating level for standards</a:t>
            </a:r>
            <a:endParaRPr lang="en-US" sz="3200" b="1" dirty="0">
              <a:solidFill>
                <a:srgbClr val="FF8C2F"/>
              </a:solidFill>
              <a:latin typeface="Arial Black"/>
              <a:cs typeface="Arial Black"/>
            </a:endParaRPr>
          </a:p>
        </p:txBody>
      </p:sp>
      <p:cxnSp>
        <p:nvCxnSpPr>
          <p:cNvPr id="8" name="Straight Connector 7"/>
          <p:cNvCxnSpPr/>
          <p:nvPr/>
        </p:nvCxnSpPr>
        <p:spPr>
          <a:xfrm>
            <a:off x="4122615" y="2627923"/>
            <a:ext cx="4835770" cy="1"/>
          </a:xfrm>
          <a:prstGeom prst="line">
            <a:avLst/>
          </a:prstGeom>
          <a:ln>
            <a:solidFill>
              <a:srgbClr val="FF8C2F"/>
            </a:solidFill>
          </a:ln>
          <a:effectLst/>
        </p:spPr>
        <p:style>
          <a:lnRef idx="2">
            <a:schemeClr val="accent1"/>
          </a:lnRef>
          <a:fillRef idx="0">
            <a:schemeClr val="accent1"/>
          </a:fillRef>
          <a:effectRef idx="1">
            <a:schemeClr val="accent1"/>
          </a:effectRef>
          <a:fontRef idx="minor">
            <a:schemeClr val="tx1"/>
          </a:fontRef>
        </p:style>
      </p:cxnSp>
      <p:sp>
        <p:nvSpPr>
          <p:cNvPr id="3" name="Slide Number Placeholder 2"/>
          <p:cNvSpPr>
            <a:spLocks noGrp="1"/>
          </p:cNvSpPr>
          <p:nvPr>
            <p:ph type="sldNum" sz="quarter" idx="12"/>
          </p:nvPr>
        </p:nvSpPr>
        <p:spPr/>
        <p:txBody>
          <a:bodyPr/>
          <a:lstStyle/>
          <a:p>
            <a:fld id="{2AC6E22C-606D-434C-A11F-E6C3F9B4703D}" type="slidenum">
              <a:rPr lang="en-US" smtClean="0"/>
              <a:t>6</a:t>
            </a:fld>
            <a:endParaRPr lang="en-US" dirty="0"/>
          </a:p>
        </p:txBody>
      </p:sp>
      <p:sp>
        <p:nvSpPr>
          <p:cNvPr id="9" name="TextBox 8"/>
          <p:cNvSpPr txBox="1"/>
          <p:nvPr/>
        </p:nvSpPr>
        <p:spPr>
          <a:xfrm>
            <a:off x="5738648" y="2166259"/>
            <a:ext cx="3198709" cy="461665"/>
          </a:xfrm>
          <a:prstGeom prst="rect">
            <a:avLst/>
          </a:prstGeom>
          <a:noFill/>
        </p:spPr>
        <p:txBody>
          <a:bodyPr wrap="square" rtlCol="0">
            <a:spAutoFit/>
          </a:bodyPr>
          <a:lstStyle/>
          <a:p>
            <a:r>
              <a:rPr lang="en-US" sz="2400" b="1" dirty="0" smtClean="0"/>
              <a:t>More information</a:t>
            </a:r>
            <a:endParaRPr lang="en-AU" sz="2400" b="1" dirty="0"/>
          </a:p>
        </p:txBody>
      </p:sp>
      <p:sp>
        <p:nvSpPr>
          <p:cNvPr id="5" name="TextBox 4"/>
          <p:cNvSpPr txBox="1"/>
          <p:nvPr/>
        </p:nvSpPr>
        <p:spPr>
          <a:xfrm>
            <a:off x="712694" y="2971800"/>
            <a:ext cx="7412734" cy="2862322"/>
          </a:xfrm>
          <a:prstGeom prst="rect">
            <a:avLst/>
          </a:prstGeom>
          <a:noFill/>
        </p:spPr>
        <p:txBody>
          <a:bodyPr wrap="square" rtlCol="0">
            <a:spAutoFit/>
          </a:bodyPr>
          <a:lstStyle/>
          <a:p>
            <a:r>
              <a:rPr lang="en-US" dirty="0" smtClean="0">
                <a:latin typeface="Avenir Book"/>
              </a:rPr>
              <a:t>Visit the ACECQA website (</a:t>
            </a:r>
            <a:r>
              <a:rPr lang="en-US" dirty="0" smtClean="0">
                <a:latin typeface="Avenir Book"/>
                <a:hlinkClick r:id="rId3"/>
              </a:rPr>
              <a:t>www.acecqa.gov.au/nqf-changes</a:t>
            </a:r>
            <a:r>
              <a:rPr lang="en-US" dirty="0" smtClean="0">
                <a:latin typeface="Avenir Book"/>
              </a:rPr>
              <a:t>) for more information about the NQF changes and to download a fact sheet about the Exceeding approach. </a:t>
            </a:r>
            <a:br>
              <a:rPr lang="en-US" dirty="0" smtClean="0">
                <a:latin typeface="Avenir Book"/>
              </a:rPr>
            </a:br>
            <a:endParaRPr lang="en-US" dirty="0" smtClean="0">
              <a:latin typeface="Avenir Book"/>
            </a:endParaRPr>
          </a:p>
          <a:p>
            <a:r>
              <a:rPr lang="en-US" dirty="0" smtClean="0">
                <a:latin typeface="Avenir Book"/>
              </a:rPr>
              <a:t>Refer to the NQF Changes </a:t>
            </a:r>
            <a:r>
              <a:rPr lang="en-US" dirty="0" smtClean="0">
                <a:latin typeface="Avenir Book"/>
                <a:hlinkClick r:id="rId4"/>
              </a:rPr>
              <a:t>Frequently Asked Questions</a:t>
            </a:r>
            <a:r>
              <a:rPr lang="en-US" dirty="0" smtClean="0">
                <a:latin typeface="Avenir Book"/>
              </a:rPr>
              <a:t> page. </a:t>
            </a:r>
          </a:p>
          <a:p>
            <a:endParaRPr lang="en-US" dirty="0">
              <a:latin typeface="Avenir Book"/>
            </a:endParaRPr>
          </a:p>
          <a:p>
            <a:r>
              <a:rPr lang="en-US" dirty="0" smtClean="0">
                <a:latin typeface="Avenir Book"/>
              </a:rPr>
              <a:t>Subscribe to the </a:t>
            </a:r>
            <a:r>
              <a:rPr lang="en-US" dirty="0" smtClean="0">
                <a:latin typeface="Avenir Book"/>
                <a:hlinkClick r:id="rId5"/>
              </a:rPr>
              <a:t>ACECQA newsletter</a:t>
            </a:r>
            <a:r>
              <a:rPr lang="en-US" dirty="0" smtClean="0">
                <a:latin typeface="Avenir Book"/>
              </a:rPr>
              <a:t> for the latest news and information on the NQF and the education and care sector. </a:t>
            </a:r>
          </a:p>
          <a:p>
            <a:endParaRPr lang="en-US" dirty="0">
              <a:latin typeface="Avenir Book"/>
            </a:endParaRPr>
          </a:p>
          <a:p>
            <a:endParaRPr lang="en-AU" dirty="0">
              <a:latin typeface="Avenir Book"/>
            </a:endParaRPr>
          </a:p>
        </p:txBody>
      </p:sp>
    </p:spTree>
    <p:extLst>
      <p:ext uri="{BB962C8B-B14F-4D97-AF65-F5344CB8AC3E}">
        <p14:creationId xmlns:p14="http://schemas.microsoft.com/office/powerpoint/2010/main" val="2468298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3740</TotalTime>
  <Words>884</Words>
  <Application>Microsoft Office PowerPoint</Application>
  <PresentationFormat>On-screen Show (4:3)</PresentationFormat>
  <Paragraphs>113</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ACECQA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Marcia Machliss</dc:creator>
  <cp:lastModifiedBy>Shannen Girdlestone-Perry</cp:lastModifiedBy>
  <cp:revision>294</cp:revision>
  <cp:lastPrinted>2017-06-07T05:15:48Z</cp:lastPrinted>
  <dcterms:created xsi:type="dcterms:W3CDTF">2017-02-14T23:59:01Z</dcterms:created>
  <dcterms:modified xsi:type="dcterms:W3CDTF">2018-01-02T00:36:22Z</dcterms:modified>
</cp:coreProperties>
</file>